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1365" r:id="rId3"/>
    <p:sldId id="1353" r:id="rId4"/>
    <p:sldId id="1354" r:id="rId5"/>
    <p:sldId id="1355" r:id="rId6"/>
    <p:sldId id="1356" r:id="rId7"/>
    <p:sldId id="1357" r:id="rId8"/>
    <p:sldId id="1358" r:id="rId9"/>
    <p:sldId id="1359" r:id="rId10"/>
    <p:sldId id="1360" r:id="rId11"/>
    <p:sldId id="1363" r:id="rId12"/>
    <p:sldId id="1362" r:id="rId13"/>
    <p:sldId id="1364" r:id="rId14"/>
    <p:sldId id="261" r:id="rId15"/>
    <p:sldId id="1315" r:id="rId16"/>
    <p:sldId id="1313" r:id="rId17"/>
    <p:sldId id="1314" r:id="rId18"/>
    <p:sldId id="1350" r:id="rId19"/>
    <p:sldId id="265" r:id="rId20"/>
    <p:sldId id="266" r:id="rId21"/>
    <p:sldId id="267" r:id="rId22"/>
    <p:sldId id="268" r:id="rId23"/>
    <p:sldId id="269"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E06989-A671-49AB-B120-62C50AD3A120}"/>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(63)</a:t>
            </a:r>
          </a:p>
        </p:txBody>
      </p:sp>
      <p:sp>
        <p:nvSpPr>
          <p:cNvPr id="3" name="Date Placeholder 2">
            <a:extLst>
              <a:ext uri="{FF2B5EF4-FFF2-40B4-BE49-F238E27FC236}">
                <a16:creationId xmlns:a16="http://schemas.microsoft.com/office/drawing/2014/main" id="{F92A0F84-5F32-40F8-B466-CE101A4C7B65}"/>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5/23/2021 pm</a:t>
            </a:r>
          </a:p>
        </p:txBody>
      </p:sp>
      <p:sp>
        <p:nvSpPr>
          <p:cNvPr id="4" name="Footer Placeholder 3">
            <a:extLst>
              <a:ext uri="{FF2B5EF4-FFF2-40B4-BE49-F238E27FC236}">
                <a16:creationId xmlns:a16="http://schemas.microsoft.com/office/drawing/2014/main" id="{9B1163FC-7B1E-4458-8F83-14C46388F059}"/>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E0F7BBBC-AD9E-4AD8-93F5-B57E65F525D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32CC4025-FF23-46D9-9D50-1BF02FE8E643}"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089451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(63)</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5/23/2021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FFEF1216-2DF8-4B0E-A12D-86DD3E064CA4}" type="slidenum">
              <a:rPr lang="en-US" smtClean="0"/>
              <a:t>‹#›</a:t>
            </a:fld>
            <a:endParaRPr lang="en-US"/>
          </a:p>
        </p:txBody>
      </p:sp>
    </p:spTree>
    <p:extLst>
      <p:ext uri="{BB962C8B-B14F-4D97-AF65-F5344CB8AC3E}">
        <p14:creationId xmlns:p14="http://schemas.microsoft.com/office/powerpoint/2010/main" val="310738821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2A05A7-E6D2-4526-8D83-131C5E6A6D2E}"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194948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3785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55188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9666253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8937295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4444231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4343479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9010600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5957624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3041166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7339479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509460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3494230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8438901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786628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7842406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26303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949244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7516373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40244443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2944949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A05A7-E6D2-4526-8D83-131C5E6A6D2E}"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05373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2A05A7-E6D2-4526-8D83-131C5E6A6D2E}"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95207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2A05A7-E6D2-4526-8D83-131C5E6A6D2E}" type="datetimeFigureOut">
              <a:rPr lang="en-US" smtClean="0"/>
              <a:t>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1557513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2A05A7-E6D2-4526-8D83-131C5E6A6D2E}" type="datetimeFigureOut">
              <a:rPr lang="en-US" smtClean="0"/>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052210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A05A7-E6D2-4526-8D83-131C5E6A6D2E}" type="datetimeFigureOut">
              <a:rPr lang="en-US" smtClean="0"/>
              <a:t>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79515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606408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92893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A05A7-E6D2-4526-8D83-131C5E6A6D2E}" type="datetimeFigureOut">
              <a:rPr lang="en-US" smtClean="0"/>
              <a:t>5/24/2021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10510-22FD-45F5-A62B-513EB0D73E96}" type="slidenum">
              <a:rPr lang="en-US" smtClean="0"/>
              <a:t>‹#›</a:t>
            </a:fld>
            <a:endParaRPr lang="en-US"/>
          </a:p>
        </p:txBody>
      </p:sp>
    </p:spTree>
    <p:extLst>
      <p:ext uri="{BB962C8B-B14F-4D97-AF65-F5344CB8AC3E}">
        <p14:creationId xmlns:p14="http://schemas.microsoft.com/office/powerpoint/2010/main" val="405430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811651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May 23,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tx1"/>
          </a:solidFill>
          <a:ln w="38100">
            <a:noFill/>
          </a:ln>
        </p:spPr>
        <p:txBody>
          <a:bodyPr>
            <a:spAutoFit/>
          </a:bodyPr>
          <a:lstStyle/>
          <a:p>
            <a:r>
              <a:rPr lang="en-US" b="1" cap="small" dirty="0">
                <a:solidFill>
                  <a:schemeClr val="bg1"/>
                </a:solidFill>
                <a:latin typeface="OldCentury"/>
              </a:rPr>
              <a:t>Babylon’s Past</a:t>
            </a:r>
          </a:p>
        </p:txBody>
      </p:sp>
      <p:sp>
        <p:nvSpPr>
          <p:cNvPr id="3" name="Content Placeholder 2"/>
          <p:cNvSpPr>
            <a:spLocks noGrp="1"/>
          </p:cNvSpPr>
          <p:nvPr>
            <p:ph idx="1"/>
          </p:nvPr>
        </p:nvSpPr>
        <p:spPr>
          <a:xfrm>
            <a:off x="160256" y="1317394"/>
            <a:ext cx="8814062" cy="5509200"/>
          </a:xfrm>
          <a:solidFill>
            <a:schemeClr val="bg1"/>
          </a:solidFill>
          <a:ln>
            <a:noFill/>
          </a:ln>
        </p:spPr>
        <p:txBody>
          <a:bodyPr wrap="square">
            <a:spAutoFit/>
          </a:bodyPr>
          <a:lstStyle/>
          <a:p>
            <a:pPr marL="0" indent="0">
              <a:spcBef>
                <a:spcPts val="0"/>
              </a:spcBef>
              <a:buNone/>
            </a:pPr>
            <a:r>
              <a:rPr lang="en-US" b="1" dirty="0">
                <a:latin typeface="Book Antiqua" pitchFamily="18" charset="0"/>
              </a:rPr>
              <a:t>Full of idols.</a:t>
            </a:r>
          </a:p>
          <a:p>
            <a:pPr>
              <a:spcBef>
                <a:spcPts val="0"/>
              </a:spcBef>
            </a:pPr>
            <a:r>
              <a:rPr lang="en-US" dirty="0">
                <a:latin typeface="Book Antiqua" pitchFamily="18" charset="0"/>
              </a:rPr>
              <a:t>Jeremiah 50:1-10, 38</a:t>
            </a:r>
          </a:p>
          <a:p>
            <a:pPr>
              <a:spcBef>
                <a:spcPts val="0"/>
              </a:spcBef>
            </a:pPr>
            <a:r>
              <a:rPr lang="en-US" dirty="0">
                <a:latin typeface="Book Antiqua" pitchFamily="18" charset="0"/>
              </a:rPr>
              <a:t>Jeremiah 51:17-18, 47, 52</a:t>
            </a:r>
          </a:p>
          <a:p>
            <a:pPr>
              <a:spcBef>
                <a:spcPts val="0"/>
              </a:spcBef>
            </a:pPr>
            <a:r>
              <a:rPr lang="en-US" dirty="0">
                <a:latin typeface="Book Antiqua" pitchFamily="18" charset="0"/>
              </a:rPr>
              <a:t>Isaiah 46-47</a:t>
            </a:r>
          </a:p>
          <a:p>
            <a:pPr>
              <a:spcBef>
                <a:spcPts val="0"/>
              </a:spcBef>
            </a:pPr>
            <a:r>
              <a:rPr lang="en-US" dirty="0">
                <a:latin typeface="Book Antiqua" pitchFamily="18" charset="0"/>
              </a:rPr>
              <a:t>Isaiah 21:8-9, </a:t>
            </a:r>
            <a:r>
              <a:rPr lang="en-US" i="1" dirty="0">
                <a:latin typeface="Book Antiqua" pitchFamily="18" charset="0"/>
              </a:rPr>
              <a:t>“And he cried as a lion: O Lord, I stand continually upon the watch-tower in the day-time, and am set in my ward whole nights; and, behold, here cometh a troop of men, horsemen in pairs. And he answered and said, </a:t>
            </a:r>
            <a:r>
              <a:rPr lang="en-US" b="1" i="1" dirty="0">
                <a:latin typeface="Book Antiqua" pitchFamily="18" charset="0"/>
              </a:rPr>
              <a:t>Fallen, fallen is Babylon; </a:t>
            </a:r>
            <a:r>
              <a:rPr lang="en-US" i="1" dirty="0">
                <a:latin typeface="Book Antiqua" pitchFamily="18" charset="0"/>
              </a:rPr>
              <a:t>and all the graven images of her gods are broken unto the ground.”</a:t>
            </a:r>
          </a:p>
        </p:txBody>
      </p:sp>
      <p:sp>
        <p:nvSpPr>
          <p:cNvPr id="4" name="Rectangle 3">
            <a:extLst>
              <a:ext uri="{FF2B5EF4-FFF2-40B4-BE49-F238E27FC236}">
                <a16:creationId xmlns:a16="http://schemas.microsoft.com/office/drawing/2014/main" id="{B70A4EC6-6CC5-4901-A35E-5A6C216D04B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1609288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8552"/>
            <a:ext cx="8229600" cy="769441"/>
          </a:xfrm>
          <a:solidFill>
            <a:schemeClr val="tx1"/>
          </a:solidFill>
          <a:ln w="38100">
            <a:noFill/>
          </a:ln>
        </p:spPr>
        <p:txBody>
          <a:bodyPr>
            <a:spAutoFit/>
          </a:bodyPr>
          <a:lstStyle/>
          <a:p>
            <a:r>
              <a:rPr lang="en-US" b="1" cap="small" dirty="0">
                <a:solidFill>
                  <a:schemeClr val="bg1"/>
                </a:solidFill>
                <a:latin typeface="OldCentury"/>
              </a:rPr>
              <a:t>Babylon’s Past</a:t>
            </a:r>
          </a:p>
        </p:txBody>
      </p:sp>
      <p:sp>
        <p:nvSpPr>
          <p:cNvPr id="3" name="Content Placeholder 2"/>
          <p:cNvSpPr>
            <a:spLocks noGrp="1"/>
          </p:cNvSpPr>
          <p:nvPr>
            <p:ph idx="1"/>
          </p:nvPr>
        </p:nvSpPr>
        <p:spPr>
          <a:xfrm>
            <a:off x="457200" y="1600200"/>
            <a:ext cx="8229600" cy="4031873"/>
          </a:xfrm>
          <a:solidFill>
            <a:schemeClr val="bg1"/>
          </a:solidFill>
          <a:ln>
            <a:noFill/>
          </a:ln>
        </p:spPr>
        <p:txBody>
          <a:bodyPr>
            <a:spAutoFit/>
          </a:bodyPr>
          <a:lstStyle/>
          <a:p>
            <a:pPr marL="0" indent="0">
              <a:buNone/>
            </a:pPr>
            <a:r>
              <a:rPr lang="en-US" b="1" dirty="0">
                <a:latin typeface="Book Antiqua" pitchFamily="18" charset="0"/>
              </a:rPr>
              <a:t>Cruelty in war.</a:t>
            </a:r>
          </a:p>
          <a:p>
            <a:pPr marL="0" indent="0">
              <a:buNone/>
            </a:pPr>
            <a:r>
              <a:rPr lang="en-US" dirty="0">
                <a:latin typeface="Book Antiqua" pitchFamily="18" charset="0"/>
              </a:rPr>
              <a:t>Isaiah 14:4-6</a:t>
            </a:r>
          </a:p>
          <a:p>
            <a:pPr marL="0" indent="0">
              <a:buNone/>
            </a:pPr>
            <a:r>
              <a:rPr lang="en-US" dirty="0">
                <a:latin typeface="Book Antiqua" pitchFamily="18" charset="0"/>
              </a:rPr>
              <a:t>Jeremiah 51:25, 33-35</a:t>
            </a:r>
          </a:p>
          <a:p>
            <a:pPr marL="0" indent="0">
              <a:buNone/>
            </a:pPr>
            <a:r>
              <a:rPr lang="en-US" dirty="0">
                <a:latin typeface="Book Antiqua" pitchFamily="18" charset="0"/>
              </a:rPr>
              <a:t>Habakkuk 1:6-16</a:t>
            </a:r>
          </a:p>
          <a:p>
            <a:pPr marL="0" indent="0">
              <a:buNone/>
            </a:pPr>
            <a:r>
              <a:rPr lang="en-US" dirty="0">
                <a:latin typeface="Book Antiqua" pitchFamily="18" charset="0"/>
              </a:rPr>
              <a:t>Jeremiah 50:10, </a:t>
            </a:r>
            <a:r>
              <a:rPr lang="en-US" i="1" dirty="0">
                <a:latin typeface="Book Antiqua" pitchFamily="18" charset="0"/>
              </a:rPr>
              <a:t>“‘Chaldea will become plunder;</a:t>
            </a:r>
          </a:p>
          <a:p>
            <a:pPr marL="0" indent="0">
              <a:buNone/>
            </a:pPr>
            <a:r>
              <a:rPr lang="en-US" i="1" dirty="0">
                <a:latin typeface="Book Antiqua" pitchFamily="18" charset="0"/>
              </a:rPr>
              <a:t>All who plunder her will have enough,’ declares the Lord.”</a:t>
            </a:r>
            <a:r>
              <a:rPr lang="en-US" dirty="0">
                <a:latin typeface="Book Antiqua" pitchFamily="18" charset="0"/>
              </a:rPr>
              <a:t> NASU</a:t>
            </a:r>
          </a:p>
        </p:txBody>
      </p:sp>
      <p:sp>
        <p:nvSpPr>
          <p:cNvPr id="4" name="Rectangle 3">
            <a:extLst>
              <a:ext uri="{FF2B5EF4-FFF2-40B4-BE49-F238E27FC236}">
                <a16:creationId xmlns:a16="http://schemas.microsoft.com/office/drawing/2014/main" id="{B70A4EC6-6CC5-4901-A35E-5A6C216D04B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3896266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8552"/>
            <a:ext cx="8229600" cy="769441"/>
          </a:xfrm>
          <a:solidFill>
            <a:schemeClr val="tx1"/>
          </a:solidFill>
          <a:ln w="38100">
            <a:noFill/>
          </a:ln>
        </p:spPr>
        <p:txBody>
          <a:bodyPr>
            <a:spAutoFit/>
          </a:bodyPr>
          <a:lstStyle/>
          <a:p>
            <a:r>
              <a:rPr lang="en-US" b="1" cap="small" dirty="0">
                <a:solidFill>
                  <a:schemeClr val="bg1"/>
                </a:solidFill>
                <a:latin typeface="OldCentury"/>
              </a:rPr>
              <a:t>The Harlot </a:t>
            </a:r>
          </a:p>
        </p:txBody>
      </p:sp>
      <p:sp>
        <p:nvSpPr>
          <p:cNvPr id="3" name="Content Placeholder 2"/>
          <p:cNvSpPr>
            <a:spLocks noGrp="1"/>
          </p:cNvSpPr>
          <p:nvPr>
            <p:ph idx="1"/>
          </p:nvPr>
        </p:nvSpPr>
        <p:spPr>
          <a:xfrm>
            <a:off x="141401" y="1392807"/>
            <a:ext cx="8851769" cy="5293757"/>
          </a:xfrm>
          <a:solidFill>
            <a:schemeClr val="bg1"/>
          </a:solidFill>
          <a:ln>
            <a:noFill/>
          </a:ln>
        </p:spPr>
        <p:txBody>
          <a:bodyPr wrap="square">
            <a:spAutoFit/>
          </a:bodyPr>
          <a:lstStyle/>
          <a:p>
            <a:pPr>
              <a:spcBef>
                <a:spcPts val="0"/>
              </a:spcBef>
            </a:pPr>
            <a:r>
              <a:rPr lang="en-US" sz="2600" dirty="0">
                <a:latin typeface="Book Antiqua" panose="02040602050305030304" pitchFamily="18" charset="0"/>
              </a:rPr>
              <a:t>The </a:t>
            </a:r>
            <a:r>
              <a:rPr lang="en-US" sz="2600" b="1" dirty="0">
                <a:latin typeface="Book Antiqua" panose="02040602050305030304" pitchFamily="18" charset="0"/>
              </a:rPr>
              <a:t>harlot (mother of harlots)</a:t>
            </a:r>
            <a:r>
              <a:rPr lang="en-US" sz="2600" dirty="0">
                <a:latin typeface="Book Antiqua" pitchFamily="18" charset="0"/>
              </a:rPr>
              <a:t> — the object of coming judgment — the </a:t>
            </a:r>
            <a:r>
              <a:rPr lang="en-US" sz="2600" b="1" dirty="0">
                <a:latin typeface="Book Antiqua" panose="02040602050305030304" pitchFamily="18" charset="0"/>
              </a:rPr>
              <a:t>sentence</a:t>
            </a:r>
            <a:r>
              <a:rPr lang="en-US" sz="2600" dirty="0">
                <a:latin typeface="Book Antiqua" pitchFamily="18" charset="0"/>
              </a:rPr>
              <a:t> is pronounced</a:t>
            </a:r>
          </a:p>
          <a:p>
            <a:pPr lvl="1">
              <a:spcBef>
                <a:spcPts val="0"/>
              </a:spcBef>
            </a:pPr>
            <a:r>
              <a:rPr lang="en-US" sz="2600" dirty="0">
                <a:latin typeface="Book Antiqua" pitchFamily="18" charset="0"/>
              </a:rPr>
              <a:t>In the OT three cities are designated as “harlots” and another as a mistress given to pleasure.</a:t>
            </a:r>
          </a:p>
          <a:p>
            <a:pPr lvl="2">
              <a:spcBef>
                <a:spcPts val="0"/>
              </a:spcBef>
            </a:pPr>
            <a:r>
              <a:rPr lang="en-US" sz="2600" dirty="0">
                <a:latin typeface="Book Antiqua" pitchFamily="18" charset="0"/>
              </a:rPr>
              <a:t>Nineveh. Nahum 3:1, 4</a:t>
            </a:r>
          </a:p>
          <a:p>
            <a:pPr lvl="2">
              <a:spcBef>
                <a:spcPts val="0"/>
              </a:spcBef>
            </a:pPr>
            <a:r>
              <a:rPr lang="en-US" sz="2600" dirty="0">
                <a:latin typeface="Book Antiqua" pitchFamily="18" charset="0"/>
              </a:rPr>
              <a:t>Tyre. Isaiah 23:15-17</a:t>
            </a:r>
          </a:p>
          <a:p>
            <a:pPr lvl="2">
              <a:spcBef>
                <a:spcPts val="0"/>
              </a:spcBef>
            </a:pPr>
            <a:r>
              <a:rPr lang="en-US" sz="2600" dirty="0">
                <a:latin typeface="Book Antiqua" pitchFamily="18" charset="0"/>
              </a:rPr>
              <a:t>Babylon. Isaiah 47:5-15</a:t>
            </a:r>
          </a:p>
          <a:p>
            <a:pPr lvl="2">
              <a:spcBef>
                <a:spcPts val="0"/>
              </a:spcBef>
            </a:pPr>
            <a:r>
              <a:rPr lang="en-US" sz="2600" dirty="0">
                <a:latin typeface="Book Antiqua" pitchFamily="18" charset="0"/>
              </a:rPr>
              <a:t>Israel and Judah. Jeremiah, Ezekiel, Hosea, and Micah</a:t>
            </a:r>
          </a:p>
          <a:p>
            <a:pPr>
              <a:spcBef>
                <a:spcPts val="0"/>
              </a:spcBef>
            </a:pPr>
            <a:r>
              <a:rPr lang="en-US" sz="2600" b="1" dirty="0">
                <a:latin typeface="Book Antiqua" panose="02040602050305030304" pitchFamily="18" charset="0"/>
              </a:rPr>
              <a:t>Angel</a:t>
            </a:r>
            <a:r>
              <a:rPr lang="en-US" sz="2600" dirty="0">
                <a:latin typeface="Book Antiqua" pitchFamily="18" charset="0"/>
              </a:rPr>
              <a:t> brings the message</a:t>
            </a:r>
          </a:p>
          <a:p>
            <a:pPr>
              <a:spcBef>
                <a:spcPts val="0"/>
              </a:spcBef>
            </a:pPr>
            <a:r>
              <a:rPr lang="en-US" sz="2600" dirty="0">
                <a:latin typeface="Book Antiqua" pitchFamily="18" charset="0"/>
              </a:rPr>
              <a:t>Awful harlot in </a:t>
            </a:r>
            <a:r>
              <a:rPr lang="en-US" sz="2600" b="1" u="sng" dirty="0">
                <a:latin typeface="Book Antiqua" panose="02040602050305030304" pitchFamily="18" charset="0"/>
              </a:rPr>
              <a:t>contrast</a:t>
            </a:r>
            <a:r>
              <a:rPr lang="en-US" sz="2600" dirty="0">
                <a:latin typeface="Book Antiqua" pitchFamily="18" charset="0"/>
              </a:rPr>
              <a:t> with the bride of Christ</a:t>
            </a:r>
          </a:p>
          <a:p>
            <a:pPr>
              <a:spcBef>
                <a:spcPts val="0"/>
              </a:spcBef>
            </a:pPr>
            <a:r>
              <a:rPr lang="en-US" sz="2600" dirty="0">
                <a:latin typeface="Book Antiqua" pitchFamily="18" charset="0"/>
              </a:rPr>
              <a:t>Follows the </a:t>
            </a:r>
            <a:r>
              <a:rPr lang="en-US" sz="2600" b="1" dirty="0">
                <a:latin typeface="Book Antiqua" panose="02040602050305030304" pitchFamily="18" charset="0"/>
              </a:rPr>
              <a:t>pouring out</a:t>
            </a:r>
            <a:r>
              <a:rPr lang="en-US" sz="2600" dirty="0">
                <a:latin typeface="Book Antiqua" panose="02040602050305030304" pitchFamily="18" charset="0"/>
              </a:rPr>
              <a:t> of the bowls of God’s wrath</a:t>
            </a:r>
          </a:p>
          <a:p>
            <a:pPr>
              <a:spcBef>
                <a:spcPts val="0"/>
              </a:spcBef>
            </a:pPr>
            <a:r>
              <a:rPr lang="en-US" sz="2600" dirty="0">
                <a:latin typeface="Book Antiqua" panose="02040602050305030304" pitchFamily="18" charset="0"/>
              </a:rPr>
              <a:t>Now will receive some of the “</a:t>
            </a:r>
            <a:r>
              <a:rPr lang="en-US" sz="2600" b="1" dirty="0">
                <a:latin typeface="Book Antiqua" panose="02040602050305030304" pitchFamily="18" charset="0"/>
              </a:rPr>
              <a:t>details</a:t>
            </a:r>
            <a:r>
              <a:rPr lang="en-US" sz="2600" dirty="0">
                <a:latin typeface="Book Antiqua" pitchFamily="18" charset="0"/>
              </a:rPr>
              <a:t>”</a:t>
            </a:r>
          </a:p>
        </p:txBody>
      </p:sp>
      <p:sp>
        <p:nvSpPr>
          <p:cNvPr id="4" name="Rectangle 3">
            <a:extLst>
              <a:ext uri="{FF2B5EF4-FFF2-40B4-BE49-F238E27FC236}">
                <a16:creationId xmlns:a16="http://schemas.microsoft.com/office/drawing/2014/main" id="{B70A4EC6-6CC5-4901-A35E-5A6C216D04B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1625408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heel(1)">
                                      <p:cBhvr>
                                        <p:cTn id="7" dur="20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calcmode="lin" valueType="num">
                                      <p:cBhvr additive="base">
                                        <p:cTn id="1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 calcmode="lin" valueType="num">
                                      <p:cBhvr>
                                        <p:cTn id="1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2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61417"/>
            <a:ext cx="8686800" cy="769441"/>
          </a:xfrm>
          <a:solidFill>
            <a:schemeClr val="tx1"/>
          </a:solidFill>
          <a:ln w="38100">
            <a:noFill/>
          </a:ln>
        </p:spPr>
        <p:txBody>
          <a:bodyPr>
            <a:spAutoFit/>
          </a:bodyPr>
          <a:lstStyle/>
          <a:p>
            <a:r>
              <a:rPr lang="en-US" b="1" cap="small" dirty="0">
                <a:solidFill>
                  <a:schemeClr val="bg1"/>
                </a:solidFill>
                <a:latin typeface="OldCentury"/>
              </a:rPr>
              <a:t>The Harlot’s Description </a:t>
            </a:r>
          </a:p>
        </p:txBody>
      </p:sp>
      <p:sp>
        <p:nvSpPr>
          <p:cNvPr id="3" name="Content Placeholder 2"/>
          <p:cNvSpPr>
            <a:spLocks noGrp="1"/>
          </p:cNvSpPr>
          <p:nvPr>
            <p:ph idx="1"/>
          </p:nvPr>
        </p:nvSpPr>
        <p:spPr>
          <a:xfrm>
            <a:off x="152400" y="1304827"/>
            <a:ext cx="8839200" cy="5509200"/>
          </a:xfrm>
          <a:solidFill>
            <a:schemeClr val="bg1"/>
          </a:solidFill>
          <a:ln>
            <a:noFill/>
          </a:ln>
        </p:spPr>
        <p:txBody>
          <a:bodyPr wrap="square">
            <a:spAutoFit/>
          </a:bodyPr>
          <a:lstStyle/>
          <a:p>
            <a:pPr>
              <a:spcBef>
                <a:spcPts val="0"/>
              </a:spcBef>
            </a:pPr>
            <a:r>
              <a:rPr lang="en-US" dirty="0">
                <a:latin typeface="Georgia" pitchFamily="18" charset="0"/>
              </a:rPr>
              <a:t>“</a:t>
            </a:r>
            <a:r>
              <a:rPr lang="en-US" b="1" dirty="0">
                <a:latin typeface="Georgia" pitchFamily="18" charset="0"/>
              </a:rPr>
              <a:t>Sitteth upon many waters</a:t>
            </a:r>
            <a:r>
              <a:rPr lang="en-US" dirty="0">
                <a:latin typeface="Georgia" pitchFamily="18" charset="0"/>
              </a:rPr>
              <a:t>”</a:t>
            </a:r>
            <a:br>
              <a:rPr lang="en-US" dirty="0">
                <a:latin typeface="Georgia" pitchFamily="18" charset="0"/>
              </a:rPr>
            </a:br>
            <a:r>
              <a:rPr lang="en-US" b="1" dirty="0">
                <a:latin typeface="Georgia" pitchFamily="18" charset="0"/>
              </a:rPr>
              <a:t>cf. Jeremiah 51:13</a:t>
            </a:r>
          </a:p>
          <a:p>
            <a:pPr lvl="1">
              <a:spcBef>
                <a:spcPts val="0"/>
              </a:spcBef>
            </a:pPr>
            <a:r>
              <a:rPr lang="en-US" b="1" dirty="0">
                <a:latin typeface="Book Antiqua" pitchFamily="18" charset="0"/>
              </a:rPr>
              <a:t>City that reigns over the kings of the earth. </a:t>
            </a:r>
            <a:br>
              <a:rPr lang="en-US" b="1" dirty="0">
                <a:latin typeface="Book Antiqua" pitchFamily="18" charset="0"/>
              </a:rPr>
            </a:br>
            <a:r>
              <a:rPr lang="en-US" b="1" dirty="0">
                <a:latin typeface="Book Antiqua" pitchFamily="18" charset="0"/>
              </a:rPr>
              <a:t>(verse 18)</a:t>
            </a:r>
          </a:p>
          <a:p>
            <a:pPr lvl="1">
              <a:spcBef>
                <a:spcPts val="0"/>
              </a:spcBef>
            </a:pPr>
            <a:r>
              <a:rPr lang="en-US" dirty="0">
                <a:latin typeface="Georgia" pitchFamily="18" charset="0"/>
              </a:rPr>
              <a:t>“</a:t>
            </a:r>
            <a:r>
              <a:rPr lang="en-US" b="1" dirty="0">
                <a:latin typeface="Georgia" pitchFamily="18" charset="0"/>
              </a:rPr>
              <a:t>With whom the kings of the earth committed fornication</a:t>
            </a:r>
            <a:r>
              <a:rPr lang="en-US" dirty="0">
                <a:latin typeface="Georgia" pitchFamily="18" charset="0"/>
              </a:rPr>
              <a:t>”</a:t>
            </a:r>
          </a:p>
          <a:p>
            <a:pPr lvl="1">
              <a:spcBef>
                <a:spcPts val="0"/>
              </a:spcBef>
            </a:pPr>
            <a:r>
              <a:rPr lang="en-US" b="1" dirty="0">
                <a:latin typeface="Book Antiqua" pitchFamily="18" charset="0"/>
              </a:rPr>
              <a:t>Her alliances – all the nations who joined in her ungodly conduct</a:t>
            </a:r>
          </a:p>
          <a:p>
            <a:pPr>
              <a:spcBef>
                <a:spcPts val="0"/>
              </a:spcBef>
            </a:pPr>
            <a:r>
              <a:rPr lang="en-US" dirty="0">
                <a:latin typeface="Georgia" pitchFamily="18" charset="0"/>
              </a:rPr>
              <a:t>“</a:t>
            </a:r>
            <a:r>
              <a:rPr lang="en-US" b="1" dirty="0">
                <a:latin typeface="Georgia" pitchFamily="18" charset="0"/>
              </a:rPr>
              <a:t>Inhabitants of the earth made drunk with the wine of her fornication</a:t>
            </a:r>
            <a:r>
              <a:rPr lang="en-US" dirty="0">
                <a:latin typeface="Georgia" pitchFamily="18" charset="0"/>
              </a:rPr>
              <a:t>”</a:t>
            </a:r>
          </a:p>
          <a:p>
            <a:pPr lvl="1">
              <a:spcBef>
                <a:spcPts val="0"/>
              </a:spcBef>
            </a:pPr>
            <a:r>
              <a:rPr lang="en-US" b="1" dirty="0">
                <a:latin typeface="Book Antiqua" pitchFamily="18" charset="0"/>
              </a:rPr>
              <a:t>Her evil corrupted nations and individuals to share in her wealth and sin! (cf. 13:11-18)</a:t>
            </a:r>
          </a:p>
        </p:txBody>
      </p:sp>
      <p:sp>
        <p:nvSpPr>
          <p:cNvPr id="4" name="Rectangle 3">
            <a:extLst>
              <a:ext uri="{FF2B5EF4-FFF2-40B4-BE49-F238E27FC236}">
                <a16:creationId xmlns:a16="http://schemas.microsoft.com/office/drawing/2014/main" id="{06A3B635-B9EF-413E-9ED1-6EA97B1B35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352634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4" end="4"/>
                                            </p:txEl>
                                          </p:spTgt>
                                        </p:tgtEl>
                                      </p:cBhvr>
                                    </p:animEffect>
                                  </p:childTnLst>
                                </p:cTn>
                              </p:par>
                              <p:par>
                                <p:cTn id="18" presetID="31"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 calcmode="lin" valueType="num">
                                      <p:cBhvr>
                                        <p:cTn id="20"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457200"/>
            <a:ext cx="8991600" cy="6309420"/>
          </a:xfrm>
          <a:solidFill>
            <a:schemeClr val="bg1"/>
          </a:solidFill>
          <a:ln w="38100">
            <a:solidFill>
              <a:schemeClr val="tx2">
                <a:lumMod val="50000"/>
              </a:schemeClr>
            </a:solidFill>
          </a:ln>
        </p:spPr>
        <p:txBody>
          <a:bodyPr wrap="square">
            <a:spAutoFit/>
          </a:bodyPr>
          <a:lstStyle/>
          <a:p>
            <a:pPr marL="0" indent="0">
              <a:spcBef>
                <a:spcPts val="0"/>
              </a:spcBef>
              <a:buNone/>
            </a:pPr>
            <a:r>
              <a:rPr lang="en-US" b="1" dirty="0">
                <a:latin typeface="Arial Narrow" panose="020B0606020202030204" pitchFamily="34" charset="0"/>
                <a:cs typeface="Arial" panose="020B0604020202020204" pitchFamily="34" charset="0"/>
              </a:rPr>
              <a:t>Judgment of Wicked Babylon</a:t>
            </a:r>
          </a:p>
          <a:p>
            <a:pPr>
              <a:spcBef>
                <a:spcPts val="0"/>
              </a:spcBef>
            </a:pPr>
            <a:r>
              <a:rPr lang="en-US" dirty="0">
                <a:latin typeface="Arial Narrow" panose="020B0606020202030204" pitchFamily="34" charset="0"/>
              </a:rPr>
              <a:t>“It is true that Jerusalem [and Israel – </a:t>
            </a:r>
            <a:r>
              <a:rPr lang="en-US" i="1" dirty="0">
                <a:latin typeface="Arial Narrow" panose="020B0606020202030204" pitchFamily="34" charset="0"/>
              </a:rPr>
              <a:t>mg</a:t>
            </a:r>
            <a:r>
              <a:rPr lang="en-US" dirty="0">
                <a:latin typeface="Arial Narrow" panose="020B0606020202030204" pitchFamily="34" charset="0"/>
              </a:rPr>
              <a:t>] was described by the Jewish prophets as a ‘</a:t>
            </a:r>
            <a:r>
              <a:rPr lang="en-US" i="1" dirty="0">
                <a:latin typeface="Arial Narrow" panose="020B0606020202030204" pitchFamily="34" charset="0"/>
              </a:rPr>
              <a:t>harlot’</a:t>
            </a:r>
            <a:r>
              <a:rPr lang="en-US" dirty="0">
                <a:latin typeface="Arial Narrow" panose="020B0606020202030204" pitchFamily="34" charset="0"/>
              </a:rPr>
              <a:t>  (Ezek. 16) [Isaiah 1:21; 57:3-12; Ezekiel 16:3-43; 23:1-49; Jeremiah 2:20, 25-28; 13:22 – </a:t>
            </a:r>
            <a:r>
              <a:rPr lang="en-US" i="1" dirty="0">
                <a:latin typeface="Arial Narrow" panose="020B0606020202030204" pitchFamily="34" charset="0"/>
              </a:rPr>
              <a:t>mg</a:t>
            </a:r>
            <a:r>
              <a:rPr lang="en-US" dirty="0">
                <a:latin typeface="Arial Narrow" panose="020B0606020202030204" pitchFamily="34" charset="0"/>
              </a:rPr>
              <a:t>], but she is not the only Old Testament city to wear such a name. </a:t>
            </a:r>
          </a:p>
          <a:p>
            <a:pPr>
              <a:spcBef>
                <a:spcPts val="0"/>
              </a:spcBef>
            </a:pPr>
            <a:r>
              <a:rPr lang="en-US" u="sng" dirty="0">
                <a:latin typeface="Arial Narrow" panose="020B0606020202030204" pitchFamily="34" charset="0"/>
              </a:rPr>
              <a:t>“Nineveh</a:t>
            </a:r>
            <a:r>
              <a:rPr lang="en-US" dirty="0">
                <a:latin typeface="Arial Narrow" panose="020B0606020202030204" pitchFamily="34" charset="0"/>
              </a:rPr>
              <a:t> was called a ‘</a:t>
            </a:r>
            <a:r>
              <a:rPr lang="en-US" i="1" dirty="0">
                <a:latin typeface="Arial Narrow" panose="020B0606020202030204" pitchFamily="34" charset="0"/>
              </a:rPr>
              <a:t>harlot’ </a:t>
            </a:r>
            <a:r>
              <a:rPr lang="en-US" dirty="0">
                <a:latin typeface="Arial Narrow" panose="020B0606020202030204" pitchFamily="34" charset="0"/>
              </a:rPr>
              <a:t>(Nah. 3:1-4), as was </a:t>
            </a:r>
            <a:r>
              <a:rPr lang="en-US" u="sng" dirty="0">
                <a:latin typeface="Arial Narrow" panose="020B0606020202030204" pitchFamily="34" charset="0"/>
              </a:rPr>
              <a:t>Tyre</a:t>
            </a:r>
            <a:r>
              <a:rPr lang="en-US" dirty="0">
                <a:latin typeface="Arial Narrow" panose="020B0606020202030204" pitchFamily="34" charset="0"/>
              </a:rPr>
              <a:t> (Isa. 23:15-16; Ezek. 26; 27), and </a:t>
            </a:r>
            <a:r>
              <a:rPr lang="en-US" u="sng" dirty="0">
                <a:latin typeface="Arial Narrow" panose="020B0606020202030204" pitchFamily="34" charset="0"/>
              </a:rPr>
              <a:t>Babylon</a:t>
            </a:r>
            <a:r>
              <a:rPr lang="en-US" dirty="0">
                <a:latin typeface="Arial Narrow" panose="020B0606020202030204" pitchFamily="34" charset="0"/>
              </a:rPr>
              <a:t> (Isa. 47:5-15; Jeremiah 50; 51). </a:t>
            </a:r>
          </a:p>
          <a:p>
            <a:pPr>
              <a:spcBef>
                <a:spcPts val="0"/>
              </a:spcBef>
            </a:pPr>
            <a:r>
              <a:rPr lang="en-US" dirty="0">
                <a:latin typeface="Arial Narrow" panose="020B0606020202030204" pitchFamily="34" charset="0"/>
              </a:rPr>
              <a:t>“Much of the imagery found in Revelation 18 is that which is found in these Old Testament references of pagan cities which had committed spiritual harlotry.”</a:t>
            </a:r>
            <a:endParaRPr lang="en-US" sz="2000" dirty="0">
              <a:latin typeface="Arial Narrow" panose="020B0606020202030204" pitchFamily="34" charset="0"/>
            </a:endParaRPr>
          </a:p>
          <a:p>
            <a:pPr marL="400050" lvl="1" indent="0">
              <a:spcBef>
                <a:spcPts val="0"/>
              </a:spcBef>
              <a:buNone/>
            </a:pPr>
            <a:r>
              <a:rPr lang="en-US" sz="2000" dirty="0">
                <a:latin typeface="Arial Narrow" panose="020B0606020202030204" pitchFamily="34" charset="0"/>
              </a:rPr>
              <a:t>	(Robert Harkrider, </a:t>
            </a:r>
            <a:r>
              <a:rPr lang="en-US" sz="2000" i="1" dirty="0">
                <a:latin typeface="Arial Narrow" panose="020B0606020202030204" pitchFamily="34" charset="0"/>
              </a:rPr>
              <a:t>Revelation</a:t>
            </a:r>
            <a:r>
              <a:rPr lang="en-US" sz="2000" dirty="0">
                <a:latin typeface="Arial Narrow" panose="020B0606020202030204" pitchFamily="34" charset="0"/>
              </a:rPr>
              <a:t>, Truth Commentaries, Page 327)</a:t>
            </a:r>
          </a:p>
        </p:txBody>
      </p:sp>
      <p:sp>
        <p:nvSpPr>
          <p:cNvPr id="4" name="Rectangle 3">
            <a:extLst>
              <a:ext uri="{FF2B5EF4-FFF2-40B4-BE49-F238E27FC236}">
                <a16:creationId xmlns:a16="http://schemas.microsoft.com/office/drawing/2014/main" id="{351103F0-270E-4ADF-8DBC-DBDD43348A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From Revelation 14:8 and 16:19</a:t>
            </a:r>
          </a:p>
        </p:txBody>
      </p:sp>
    </p:spTree>
    <p:extLst>
      <p:ext uri="{BB962C8B-B14F-4D97-AF65-F5344CB8AC3E}">
        <p14:creationId xmlns:p14="http://schemas.microsoft.com/office/powerpoint/2010/main" val="901236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457776"/>
            <a:ext cx="8991600" cy="6324808"/>
          </a:xfrm>
          <a:solidFill>
            <a:schemeClr val="bg1"/>
          </a:solidFill>
          <a:ln w="38100">
            <a:solidFill>
              <a:schemeClr val="tx2">
                <a:lumMod val="50000"/>
              </a:schemeClr>
            </a:solidFill>
          </a:ln>
        </p:spPr>
        <p:txBody>
          <a:bodyPr wrap="square">
            <a:spAutoFit/>
          </a:bodyPr>
          <a:lstStyle/>
          <a:p>
            <a:pPr marL="0" indent="0">
              <a:spcBef>
                <a:spcPts val="0"/>
              </a:spcBef>
              <a:buNone/>
            </a:pPr>
            <a:r>
              <a:rPr lang="en-US" sz="2700" b="1" dirty="0">
                <a:latin typeface="Arial Narrow" panose="020B0606020202030204" pitchFamily="34" charset="0"/>
                <a:cs typeface="Arial" panose="020B0604020202020204" pitchFamily="34" charset="0"/>
              </a:rPr>
              <a:t>Judgment of Wicked Babylon</a:t>
            </a:r>
          </a:p>
          <a:p>
            <a:pPr>
              <a:spcBef>
                <a:spcPts val="0"/>
              </a:spcBef>
            </a:pPr>
            <a:r>
              <a:rPr lang="en-US" sz="2700" dirty="0">
                <a:latin typeface="Arial Narrow" panose="020B0606020202030204" pitchFamily="34" charset="0"/>
              </a:rPr>
              <a:t>“Some expositors identify Jerusalem as the harlot of the book of Revelation, and they see the fall of Jerusalem in A.D. 70 at the hands of the Romans as the battle of Armageddon. </a:t>
            </a:r>
          </a:p>
          <a:p>
            <a:pPr lvl="1">
              <a:spcBef>
                <a:spcPts val="0"/>
              </a:spcBef>
            </a:pPr>
            <a:r>
              <a:rPr lang="en-US" sz="2700" dirty="0">
                <a:latin typeface="Arial Narrow" panose="020B0606020202030204" pitchFamily="34" charset="0"/>
              </a:rPr>
              <a:t>“Such an interpretation radically changes the thrust of the visions. </a:t>
            </a:r>
          </a:p>
          <a:p>
            <a:pPr>
              <a:spcBef>
                <a:spcPts val="0"/>
              </a:spcBef>
            </a:pPr>
            <a:r>
              <a:rPr lang="en-US" sz="2700" dirty="0">
                <a:latin typeface="Arial Narrow" panose="020B0606020202030204" pitchFamily="34" charset="0"/>
              </a:rPr>
              <a:t>“The beast (Roman Empire) and the false prophet (paganism) are the ones being punished by God. [Revelation 13-14 – </a:t>
            </a:r>
            <a:r>
              <a:rPr lang="en-US" sz="2700" i="1" dirty="0">
                <a:latin typeface="Arial Narrow" panose="020B0606020202030204" pitchFamily="34" charset="0"/>
              </a:rPr>
              <a:t>mg</a:t>
            </a:r>
            <a:r>
              <a:rPr lang="en-US" sz="2700" dirty="0">
                <a:latin typeface="Arial Narrow" panose="020B0606020202030204" pitchFamily="34" charset="0"/>
              </a:rPr>
              <a:t>]</a:t>
            </a:r>
          </a:p>
          <a:p>
            <a:pPr>
              <a:spcBef>
                <a:spcPts val="0"/>
              </a:spcBef>
            </a:pPr>
            <a:r>
              <a:rPr lang="en-US" sz="2700" dirty="0">
                <a:latin typeface="Arial Narrow" panose="020B0606020202030204" pitchFamily="34" charset="0"/>
              </a:rPr>
              <a:t>“Other Scriptures did prophesy that God would use the Romans to destroy Jerusalem (Matt. 24; Luke 17, 21), but those are different contexts than Revelation. </a:t>
            </a:r>
          </a:p>
          <a:p>
            <a:pPr>
              <a:spcBef>
                <a:spcPts val="0"/>
              </a:spcBef>
            </a:pPr>
            <a:r>
              <a:rPr lang="en-US" sz="2700" dirty="0">
                <a:latin typeface="Arial Narrow" panose="020B0606020202030204" pitchFamily="34" charset="0"/>
              </a:rPr>
              <a:t>“The point is that what may be true of one context does not necessarily mean that every other context using the same words has the same application.”</a:t>
            </a:r>
            <a:endParaRPr lang="en-US" sz="2000" dirty="0">
              <a:latin typeface="Arial Narrow" panose="020B0606020202030204" pitchFamily="34" charset="0"/>
            </a:endParaRPr>
          </a:p>
          <a:p>
            <a:pPr marL="400050" lvl="1" indent="0">
              <a:spcBef>
                <a:spcPts val="0"/>
              </a:spcBef>
              <a:buNone/>
            </a:pPr>
            <a:r>
              <a:rPr lang="en-US" sz="2000" dirty="0">
                <a:latin typeface="Arial Narrow" panose="020B0606020202030204" pitchFamily="34" charset="0"/>
              </a:rPr>
              <a:t>	(Robert Harkrider, </a:t>
            </a:r>
            <a:r>
              <a:rPr lang="en-US" sz="2000" i="1" dirty="0">
                <a:latin typeface="Arial Narrow" panose="020B0606020202030204" pitchFamily="34" charset="0"/>
              </a:rPr>
              <a:t>Revelation</a:t>
            </a:r>
            <a:r>
              <a:rPr lang="en-US" sz="2000" dirty="0">
                <a:latin typeface="Arial Narrow" panose="020B0606020202030204" pitchFamily="34" charset="0"/>
              </a:rPr>
              <a:t>, Truth Commentaries, Page 322)</a:t>
            </a:r>
          </a:p>
        </p:txBody>
      </p:sp>
      <p:sp>
        <p:nvSpPr>
          <p:cNvPr id="5" name="Rectangle 4">
            <a:extLst>
              <a:ext uri="{FF2B5EF4-FFF2-40B4-BE49-F238E27FC236}">
                <a16:creationId xmlns:a16="http://schemas.microsoft.com/office/drawing/2014/main" id="{95F746E9-D6D4-4006-B1A6-1E14FD8994B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From Revelation 14:8 and 16:19</a:t>
            </a:r>
          </a:p>
        </p:txBody>
      </p:sp>
    </p:spTree>
    <p:extLst>
      <p:ext uri="{BB962C8B-B14F-4D97-AF65-F5344CB8AC3E}">
        <p14:creationId xmlns:p14="http://schemas.microsoft.com/office/powerpoint/2010/main" val="680466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583823"/>
            <a:ext cx="8991600" cy="6124754"/>
          </a:xfrm>
          <a:solidFill>
            <a:schemeClr val="bg1"/>
          </a:solidFill>
          <a:ln w="38100">
            <a:solidFill>
              <a:schemeClr val="tx2">
                <a:lumMod val="50000"/>
              </a:schemeClr>
            </a:solidFill>
          </a:ln>
        </p:spPr>
        <p:txBody>
          <a:bodyPr wrap="square">
            <a:spAutoFit/>
          </a:bodyPr>
          <a:lstStyle/>
          <a:p>
            <a:pPr marL="0" indent="0">
              <a:spcBef>
                <a:spcPts val="0"/>
              </a:spcBef>
              <a:buNone/>
            </a:pPr>
            <a:r>
              <a:rPr lang="en-US" sz="2400" b="1" dirty="0">
                <a:latin typeface="Arial Narrow" panose="020B0606020202030204" pitchFamily="34" charset="0"/>
                <a:cs typeface="Arial" panose="020B0604020202020204" pitchFamily="34" charset="0"/>
              </a:rPr>
              <a:t>Judgment of Wicked Babylon</a:t>
            </a:r>
          </a:p>
          <a:p>
            <a:pPr>
              <a:spcBef>
                <a:spcPts val="0"/>
              </a:spcBef>
            </a:pPr>
            <a:r>
              <a:rPr lang="en-US" sz="2800" dirty="0">
                <a:latin typeface="Arial Narrow" panose="020B0606020202030204" pitchFamily="34" charset="0"/>
              </a:rPr>
              <a:t>The</a:t>
            </a:r>
            <a:r>
              <a:rPr lang="en-US" sz="2800" b="1" dirty="0">
                <a:latin typeface="Arial Narrow" panose="020B0606020202030204" pitchFamily="34" charset="0"/>
              </a:rPr>
              <a:t> </a:t>
            </a:r>
            <a:r>
              <a:rPr lang="en-US" b="1" dirty="0">
                <a:latin typeface="Arial Narrow" panose="020B0606020202030204" pitchFamily="34" charset="0"/>
              </a:rPr>
              <a:t>ONE</a:t>
            </a:r>
            <a:r>
              <a:rPr lang="en-US" sz="2800" b="1" dirty="0">
                <a:latin typeface="Arial Narrow" panose="020B0606020202030204" pitchFamily="34" charset="0"/>
              </a:rPr>
              <a:t> </a:t>
            </a:r>
            <a:r>
              <a:rPr lang="en-US" sz="2800" dirty="0">
                <a:latin typeface="Arial Narrow" panose="020B0606020202030204" pitchFamily="34" charset="0"/>
              </a:rPr>
              <a:t>great conflict in Revelation is between Satan and his allies against Christ and His army. </a:t>
            </a:r>
          </a:p>
          <a:p>
            <a:pPr lvl="1">
              <a:spcBef>
                <a:spcPts val="0"/>
              </a:spcBef>
            </a:pPr>
            <a:r>
              <a:rPr lang="en-US" sz="2000" dirty="0">
                <a:latin typeface="Arial Narrow" panose="020B0606020202030204" pitchFamily="34" charset="0"/>
              </a:rPr>
              <a:t>That conflict was not between the Roman Empire and Judaism; instead, it was the Lord versus Satan with his allies, the beast (Rome) and false prophet (Paganism) of Revelation 13. </a:t>
            </a:r>
          </a:p>
          <a:p>
            <a:pPr>
              <a:spcBef>
                <a:spcPts val="0"/>
              </a:spcBef>
            </a:pPr>
            <a:r>
              <a:rPr lang="en-US" sz="2400" dirty="0">
                <a:latin typeface="Arial Narrow" panose="020B0606020202030204" pitchFamily="34" charset="0"/>
              </a:rPr>
              <a:t>This conflict draws to a climax in Revelation 16:12-17 when the forces of evil are described as gathering </a:t>
            </a:r>
            <a:r>
              <a:rPr lang="en-US" sz="2400" i="1" dirty="0">
                <a:latin typeface="Arial Narrow" panose="020B0606020202030204" pitchFamily="34" charset="0"/>
              </a:rPr>
              <a:t>for “</a:t>
            </a:r>
            <a:r>
              <a:rPr lang="en-US" b="1" i="1" u="sng" dirty="0">
                <a:latin typeface="Arial Narrow" panose="020B0606020202030204" pitchFamily="34" charset="0"/>
              </a:rPr>
              <a:t>the</a:t>
            </a:r>
            <a:r>
              <a:rPr lang="en-US" b="1" i="1" dirty="0">
                <a:latin typeface="Arial Narrow" panose="020B0606020202030204" pitchFamily="34" charset="0"/>
              </a:rPr>
              <a:t> </a:t>
            </a:r>
            <a:r>
              <a:rPr lang="en-US" sz="2400" b="1" i="1" dirty="0">
                <a:latin typeface="Arial Narrow" panose="020B0606020202030204" pitchFamily="34" charset="0"/>
              </a:rPr>
              <a:t>battle </a:t>
            </a:r>
            <a:r>
              <a:rPr lang="en-US" sz="2400" i="1" dirty="0">
                <a:latin typeface="Arial Narrow" panose="020B0606020202030204" pitchFamily="34" charset="0"/>
              </a:rPr>
              <a:t>of that great day of God Almighty”</a:t>
            </a:r>
            <a:r>
              <a:rPr lang="en-US" sz="2400" dirty="0">
                <a:latin typeface="Arial Narrow" panose="020B0606020202030204" pitchFamily="34" charset="0"/>
              </a:rPr>
              <a:t> (16:14) at Armageddon. cf. 19:19-21</a:t>
            </a:r>
          </a:p>
          <a:p>
            <a:pPr marL="0" indent="0">
              <a:spcBef>
                <a:spcPts val="0"/>
              </a:spcBef>
              <a:buNone/>
            </a:pPr>
            <a:endParaRPr lang="en-US" sz="2400" dirty="0">
              <a:latin typeface="Arial Narrow" panose="020B0606020202030204" pitchFamily="34" charset="0"/>
            </a:endParaRPr>
          </a:p>
          <a:p>
            <a:pPr>
              <a:spcBef>
                <a:spcPts val="0"/>
              </a:spcBef>
            </a:pPr>
            <a:r>
              <a:rPr lang="en-US" sz="2400" dirty="0">
                <a:latin typeface="Arial Narrow" panose="020B0606020202030204" pitchFamily="34" charset="0"/>
              </a:rPr>
              <a:t>While it is true, the prophet Isaiah referred to apostate Jerusalem as </a:t>
            </a:r>
            <a:r>
              <a:rPr lang="en-US" sz="2400" i="1" dirty="0">
                <a:latin typeface="Arial Narrow" panose="020B0606020202030204" pitchFamily="34" charset="0"/>
              </a:rPr>
              <a:t>“the faithful city become an harlot ! it was full of judgment; righteousness lodged in it; but now murderers.”</a:t>
            </a:r>
            <a:r>
              <a:rPr lang="en-US" sz="2400" dirty="0">
                <a:latin typeface="Arial Narrow" panose="020B0606020202030204" pitchFamily="34" charset="0"/>
              </a:rPr>
              <a:t> (Isaiah 1:21; cf. Matthew 23:34ff)</a:t>
            </a:r>
          </a:p>
          <a:p>
            <a:pPr>
              <a:spcBef>
                <a:spcPts val="0"/>
              </a:spcBef>
            </a:pPr>
            <a:r>
              <a:rPr lang="en-US" sz="2400" dirty="0">
                <a:latin typeface="Arial Narrow" panose="020B0606020202030204" pitchFamily="34" charset="0"/>
              </a:rPr>
              <a:t>Why would the vision be sidetracked from its major theme to present alleged details of conflict between Rome and Judaism? </a:t>
            </a:r>
          </a:p>
          <a:p>
            <a:pPr>
              <a:spcBef>
                <a:spcPts val="0"/>
              </a:spcBef>
            </a:pPr>
            <a:r>
              <a:rPr lang="en-US" sz="2400" b="1" dirty="0">
                <a:latin typeface="Arial Narrow" panose="020B0606020202030204" pitchFamily="34" charset="0"/>
              </a:rPr>
              <a:t>Note: What Babylon does, the Beast does. cf. Revelation 14:8-10</a:t>
            </a:r>
            <a:endParaRPr lang="en-US" sz="2400" dirty="0">
              <a:latin typeface="Book Antiqua" pitchFamily="18" charset="0"/>
            </a:endParaRPr>
          </a:p>
        </p:txBody>
      </p:sp>
      <p:sp>
        <p:nvSpPr>
          <p:cNvPr id="6" name="Rectangle 5">
            <a:extLst>
              <a:ext uri="{FF2B5EF4-FFF2-40B4-BE49-F238E27FC236}">
                <a16:creationId xmlns:a16="http://schemas.microsoft.com/office/drawing/2014/main" id="{92C2187F-84D2-4D1B-8C57-E329D17E60B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From Revelation 14:8 and 16:19</a:t>
            </a:r>
          </a:p>
        </p:txBody>
      </p:sp>
    </p:spTree>
    <p:extLst>
      <p:ext uri="{BB962C8B-B14F-4D97-AF65-F5344CB8AC3E}">
        <p14:creationId xmlns:p14="http://schemas.microsoft.com/office/powerpoint/2010/main" val="2077602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12223"/>
          </a:xfrm>
          <a:solidFill>
            <a:schemeClr val="bg1"/>
          </a:solidFill>
          <a:ln w="38100">
            <a:noFill/>
          </a:ln>
        </p:spPr>
        <p:txBody>
          <a:bodyPr>
            <a:spAutoFit/>
          </a:bodyPr>
          <a:lstStyle/>
          <a:p>
            <a:pPr marL="0" indent="0">
              <a:buNone/>
            </a:pPr>
            <a:r>
              <a:rPr lang="en-US" b="1" dirty="0">
                <a:solidFill>
                  <a:schemeClr val="tx2">
                    <a:lumMod val="50000"/>
                  </a:schemeClr>
                </a:solidFill>
                <a:latin typeface="Arial Narrow" panose="020B0606020202030204" pitchFamily="34" charset="0"/>
                <a:cs typeface="Arial" panose="020B0604020202020204" pitchFamily="34" charset="0"/>
              </a:rPr>
              <a:t>Judgment of Wicked Babylon</a:t>
            </a:r>
          </a:p>
          <a:p>
            <a:pPr marL="400050" lvl="1" indent="0">
              <a:buNone/>
            </a:pPr>
            <a:r>
              <a:rPr lang="en-US" dirty="0">
                <a:solidFill>
                  <a:schemeClr val="tx2">
                    <a:lumMod val="50000"/>
                  </a:schemeClr>
                </a:solidFill>
                <a:latin typeface="Arial Narrow" panose="020B0606020202030204" pitchFamily="34" charset="0"/>
                <a:cs typeface="Arial" panose="020B0604020202020204" pitchFamily="34" charset="0"/>
              </a:rPr>
              <a:t>“The designation ‘</a:t>
            </a:r>
            <a:r>
              <a:rPr lang="en-US" b="1" dirty="0">
                <a:solidFill>
                  <a:schemeClr val="tx2">
                    <a:lumMod val="50000"/>
                  </a:schemeClr>
                </a:solidFill>
                <a:latin typeface="Arial Narrow" panose="020B0606020202030204" pitchFamily="34" charset="0"/>
                <a:cs typeface="Arial" panose="020B0604020202020204" pitchFamily="34" charset="0"/>
              </a:rPr>
              <a:t>Babylon the great</a:t>
            </a:r>
            <a:r>
              <a:rPr lang="en-US" dirty="0">
                <a:solidFill>
                  <a:schemeClr val="tx2">
                    <a:lumMod val="50000"/>
                  </a:schemeClr>
                </a:solidFill>
                <a:latin typeface="Arial Narrow" panose="020B0606020202030204" pitchFamily="34" charset="0"/>
                <a:cs typeface="Arial" panose="020B0604020202020204" pitchFamily="34" charset="0"/>
              </a:rPr>
              <a:t>’ (used consistently throughout Rev: e.g., 14:8; 16:9; 17:5; 18:2, 10, 21) goes back to Daniel 4:28-33 and emphasizes, as Henry Barclay </a:t>
            </a:r>
            <a:r>
              <a:rPr lang="en-US" dirty="0" err="1">
                <a:solidFill>
                  <a:schemeClr val="tx2">
                    <a:lumMod val="50000"/>
                  </a:schemeClr>
                </a:solidFill>
                <a:latin typeface="Arial Narrow" panose="020B0606020202030204" pitchFamily="34" charset="0"/>
                <a:cs typeface="Arial" panose="020B0604020202020204" pitchFamily="34" charset="0"/>
              </a:rPr>
              <a:t>Swete</a:t>
            </a:r>
            <a:r>
              <a:rPr lang="en-US" dirty="0">
                <a:solidFill>
                  <a:schemeClr val="tx2">
                    <a:lumMod val="50000"/>
                  </a:schemeClr>
                </a:solidFill>
                <a:latin typeface="Arial Narrow" panose="020B0606020202030204" pitchFamily="34" charset="0"/>
                <a:cs typeface="Arial" panose="020B0604020202020204" pitchFamily="34" charset="0"/>
              </a:rPr>
              <a:t> says, ‘the Nebuchadnezzar-like self-importance of the rulers of Rome rather than the actual size or true greatness of the city’ (p. 183).”</a:t>
            </a:r>
            <a:endParaRPr lang="en-US" sz="2000" dirty="0">
              <a:solidFill>
                <a:schemeClr val="tx2">
                  <a:lumMod val="50000"/>
                </a:schemeClr>
              </a:solidFill>
              <a:latin typeface="Arial Narrow" panose="020B0606020202030204" pitchFamily="34" charset="0"/>
              <a:cs typeface="Arial" panose="020B0604020202020204" pitchFamily="34" charset="0"/>
            </a:endParaRPr>
          </a:p>
          <a:p>
            <a:pPr marL="400050" lvl="1" indent="0">
              <a:buNone/>
            </a:pPr>
            <a:r>
              <a:rPr lang="en-US" sz="2000" dirty="0">
                <a:solidFill>
                  <a:schemeClr val="tx2">
                    <a:lumMod val="50000"/>
                  </a:schemeClr>
                </a:solidFill>
                <a:latin typeface="Arial Narrow" panose="020B0606020202030204" pitchFamily="34" charset="0"/>
                <a:cs typeface="Arial" panose="020B0604020202020204" pitchFamily="34" charset="0"/>
              </a:rPr>
              <a:t>	</a:t>
            </a:r>
            <a:r>
              <a:rPr lang="en-US" sz="2000" dirty="0">
                <a:latin typeface="Arial Narrow" panose="020B0606020202030204" pitchFamily="34" charset="0"/>
              </a:rPr>
              <a:t>(Robert Harkrider, </a:t>
            </a:r>
            <a:r>
              <a:rPr lang="en-US" sz="2000" i="1" dirty="0">
                <a:latin typeface="Arial Narrow" panose="020B0606020202030204" pitchFamily="34" charset="0"/>
              </a:rPr>
              <a:t>Revelation</a:t>
            </a:r>
            <a:r>
              <a:rPr lang="en-US" sz="2000" dirty="0">
                <a:latin typeface="Arial Narrow" panose="020B0606020202030204" pitchFamily="34" charset="0"/>
              </a:rPr>
              <a:t>, Truth Commentaries, Page 262)</a:t>
            </a:r>
            <a:endParaRPr lang="en-US" dirty="0">
              <a:solidFill>
                <a:schemeClr val="tx2">
                  <a:lumMod val="50000"/>
                </a:schemeClr>
              </a:solidFill>
              <a:latin typeface="Arial Narrow" panose="020B0606020202030204" pitchFamily="34" charset="0"/>
              <a:cs typeface="Arial" panose="020B0604020202020204" pitchFamily="34" charset="0"/>
            </a:endParaRPr>
          </a:p>
          <a:p>
            <a:pPr marL="457200" lvl="1" indent="0">
              <a:buNone/>
            </a:pPr>
            <a:r>
              <a:rPr lang="en-US" dirty="0">
                <a:latin typeface="Arial Narrow" panose="020B0606020202030204" pitchFamily="34" charset="0"/>
              </a:rPr>
              <a:t>“The Seer ascribes to Rome a character which the Prophets of Israel had ascribed to more than one of the great pagan cities of antiquity.”</a:t>
            </a:r>
            <a:br>
              <a:rPr lang="en-US" sz="2000" dirty="0">
                <a:latin typeface="Arial Narrow" panose="020B0606020202030204" pitchFamily="34" charset="0"/>
              </a:rPr>
            </a:br>
            <a:r>
              <a:rPr lang="en-US" sz="2000" dirty="0">
                <a:latin typeface="Arial Narrow" panose="020B0606020202030204" pitchFamily="34" charset="0"/>
              </a:rPr>
              <a:t>(Henry Barclay </a:t>
            </a:r>
            <a:r>
              <a:rPr lang="en-US" sz="2000" dirty="0" err="1">
                <a:latin typeface="Arial Narrow" panose="020B0606020202030204" pitchFamily="34" charset="0"/>
              </a:rPr>
              <a:t>Swete</a:t>
            </a:r>
            <a:r>
              <a:rPr lang="en-US" sz="2000" dirty="0">
                <a:latin typeface="Arial Narrow" panose="020B0606020202030204" pitchFamily="34" charset="0"/>
              </a:rPr>
              <a:t>, </a:t>
            </a:r>
            <a:r>
              <a:rPr lang="en-US" sz="2000" i="1" dirty="0">
                <a:latin typeface="Arial Narrow" panose="020B0606020202030204" pitchFamily="34" charset="0"/>
              </a:rPr>
              <a:t>The Apocalypse of St. John</a:t>
            </a:r>
            <a:r>
              <a:rPr lang="en-US" sz="2000" dirty="0">
                <a:latin typeface="Arial Narrow" panose="020B0606020202030204" pitchFamily="34" charset="0"/>
              </a:rPr>
              <a:t>, Page 184)</a:t>
            </a:r>
          </a:p>
        </p:txBody>
      </p:sp>
      <p:sp>
        <p:nvSpPr>
          <p:cNvPr id="5" name="Rectangle 4">
            <a:extLst>
              <a:ext uri="{FF2B5EF4-FFF2-40B4-BE49-F238E27FC236}">
                <a16:creationId xmlns:a16="http://schemas.microsoft.com/office/drawing/2014/main" id="{FE02AAA0-615B-4CC8-9033-EAAB9736173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2591415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5559"/>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17:6</a:t>
            </a:r>
          </a:p>
        </p:txBody>
      </p:sp>
      <p:pic>
        <p:nvPicPr>
          <p:cNvPr id="4" name="Content Placeholder 3"/>
          <p:cNvPicPr>
            <a:picLocks noGrp="1" noChangeAspect="1" noChangeArrowheads="1"/>
          </p:cNvPicPr>
          <p:nvPr>
            <p:ph idx="1"/>
          </p:nvPr>
        </p:nvPicPr>
        <p:blipFill>
          <a:blip r:embed="rId2"/>
          <a:srcRect/>
          <a:stretch>
            <a:fillRect/>
          </a:stretch>
        </p:blipFill>
        <p:spPr bwMode="auto">
          <a:xfrm>
            <a:off x="1028700" y="1600200"/>
            <a:ext cx="7086600" cy="4525963"/>
          </a:xfrm>
          <a:prstGeom prst="rect">
            <a:avLst/>
          </a:prstGeom>
          <a:noFill/>
          <a:ln w="9525">
            <a:noFill/>
            <a:miter lim="800000"/>
            <a:headEnd/>
            <a:tailEnd/>
          </a:ln>
        </p:spPr>
      </p:pic>
      <p:sp>
        <p:nvSpPr>
          <p:cNvPr id="5" name="TextBox 4"/>
          <p:cNvSpPr txBox="1"/>
          <p:nvPr/>
        </p:nvSpPr>
        <p:spPr>
          <a:xfrm>
            <a:off x="1828800" y="2172831"/>
            <a:ext cx="5410200" cy="2246769"/>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I saw the woman drunken with the blood of the saints, and with the blood of the martyrs of Jesus. And when I saw her, I wondered with a great wonder</a:t>
            </a:r>
            <a:r>
              <a:rPr lang="en-US" sz="2800" i="1" dirty="0">
                <a:latin typeface="Book Antiqua" pitchFamily="18" charset="0"/>
              </a:rPr>
              <a:t>.”</a:t>
            </a:r>
          </a:p>
        </p:txBody>
      </p:sp>
      <p:sp>
        <p:nvSpPr>
          <p:cNvPr id="6" name="Rectangle 5">
            <a:extLst>
              <a:ext uri="{FF2B5EF4-FFF2-40B4-BE49-F238E27FC236}">
                <a16:creationId xmlns:a16="http://schemas.microsoft.com/office/drawing/2014/main" id="{FFCB1349-D7C0-433A-9A8F-373619F776B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448047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384" y="461417"/>
            <a:ext cx="8686800" cy="769441"/>
          </a:xfrm>
          <a:solidFill>
            <a:schemeClr val="tx1"/>
          </a:solidFill>
          <a:ln w="38100">
            <a:noFill/>
          </a:ln>
        </p:spPr>
        <p:txBody>
          <a:bodyPr wrap="square">
            <a:spAutoFit/>
          </a:bodyPr>
          <a:lstStyle/>
          <a:p>
            <a:r>
              <a:rPr lang="en-US" b="1" cap="small" dirty="0">
                <a:solidFill>
                  <a:schemeClr val="bg1"/>
                </a:solidFill>
                <a:latin typeface="OldCentury"/>
              </a:rPr>
              <a:t>The Harlot’s Description </a:t>
            </a:r>
          </a:p>
        </p:txBody>
      </p:sp>
      <p:sp>
        <p:nvSpPr>
          <p:cNvPr id="3" name="Content Placeholder 2"/>
          <p:cNvSpPr>
            <a:spLocks noGrp="1"/>
          </p:cNvSpPr>
          <p:nvPr>
            <p:ph idx="1"/>
          </p:nvPr>
        </p:nvSpPr>
        <p:spPr>
          <a:xfrm>
            <a:off x="76200" y="1600200"/>
            <a:ext cx="8991600" cy="4339650"/>
          </a:xfrm>
          <a:solidFill>
            <a:schemeClr val="bg1"/>
          </a:solidFill>
          <a:ln>
            <a:noFill/>
          </a:ln>
        </p:spPr>
        <p:txBody>
          <a:bodyPr wrap="square">
            <a:spAutoFit/>
          </a:bodyPr>
          <a:lstStyle/>
          <a:p>
            <a:pPr>
              <a:spcBef>
                <a:spcPts val="0"/>
              </a:spcBef>
            </a:pPr>
            <a:r>
              <a:rPr lang="en-US" dirty="0">
                <a:latin typeface="Arial Narrow" panose="020B0606020202030204" pitchFamily="34" charset="0"/>
              </a:rPr>
              <a:t>John carried away </a:t>
            </a:r>
            <a:r>
              <a:rPr lang="en-US" i="1" dirty="0">
                <a:latin typeface="Arial Narrow" panose="020B0606020202030204" pitchFamily="34" charset="0"/>
              </a:rPr>
              <a:t>(by the angel</a:t>
            </a:r>
            <a:r>
              <a:rPr lang="en-US" dirty="0">
                <a:latin typeface="Arial Narrow" panose="020B0606020202030204" pitchFamily="34" charset="0"/>
              </a:rPr>
              <a:t>) “</a:t>
            </a:r>
            <a:r>
              <a:rPr lang="en-US" b="1" dirty="0">
                <a:latin typeface="Arial Narrow" panose="020B0606020202030204" pitchFamily="34" charset="0"/>
              </a:rPr>
              <a:t>in the Spirit</a:t>
            </a:r>
            <a:r>
              <a:rPr lang="en-US" dirty="0">
                <a:latin typeface="Arial Narrow" panose="020B0606020202030204" pitchFamily="34" charset="0"/>
              </a:rPr>
              <a:t>”</a:t>
            </a:r>
          </a:p>
          <a:p>
            <a:pPr>
              <a:spcBef>
                <a:spcPts val="0"/>
              </a:spcBef>
            </a:pPr>
            <a:r>
              <a:rPr lang="en-US" dirty="0">
                <a:latin typeface="Arial Narrow" panose="020B0606020202030204" pitchFamily="34" charset="0"/>
              </a:rPr>
              <a:t>Into the “</a:t>
            </a:r>
            <a:r>
              <a:rPr lang="en-US" b="1" dirty="0">
                <a:latin typeface="Arial Narrow" panose="020B0606020202030204" pitchFamily="34" charset="0"/>
              </a:rPr>
              <a:t>wilderness</a:t>
            </a:r>
            <a:r>
              <a:rPr lang="en-US" dirty="0">
                <a:latin typeface="Arial Narrow" panose="020B0606020202030204" pitchFamily="34" charset="0"/>
              </a:rPr>
              <a:t>” a safe place to see as she really is!</a:t>
            </a:r>
          </a:p>
          <a:p>
            <a:pPr>
              <a:spcBef>
                <a:spcPts val="0"/>
              </a:spcBef>
            </a:pPr>
            <a:r>
              <a:rPr lang="en-US" dirty="0">
                <a:latin typeface="Arial Narrow" panose="020B0606020202030204" pitchFamily="34" charset="0"/>
              </a:rPr>
              <a:t>Sitting on a “</a:t>
            </a:r>
            <a:r>
              <a:rPr lang="en-US" b="1" dirty="0">
                <a:latin typeface="Arial Narrow" panose="020B0606020202030204" pitchFamily="34" charset="0"/>
              </a:rPr>
              <a:t>scarlet beast</a:t>
            </a:r>
            <a:r>
              <a:rPr lang="en-US" dirty="0">
                <a:latin typeface="Arial Narrow" panose="020B0606020202030204" pitchFamily="34" charset="0"/>
              </a:rPr>
              <a:t>” – the civil power – made scarlet by Satan’s power</a:t>
            </a:r>
          </a:p>
          <a:p>
            <a:pPr lvl="1">
              <a:spcBef>
                <a:spcPts val="0"/>
              </a:spcBef>
            </a:pPr>
            <a:r>
              <a:rPr lang="en-US" b="1" dirty="0">
                <a:latin typeface="Arial Narrow" panose="020B0606020202030204" pitchFamily="34" charset="0"/>
              </a:rPr>
              <a:t>City of Rome answers to the emperors!</a:t>
            </a:r>
          </a:p>
          <a:p>
            <a:pPr>
              <a:spcBef>
                <a:spcPts val="0"/>
              </a:spcBef>
            </a:pPr>
            <a:r>
              <a:rPr lang="en-US" dirty="0">
                <a:latin typeface="Arial Narrow" panose="020B0606020202030204" pitchFamily="34" charset="0"/>
              </a:rPr>
              <a:t>“</a:t>
            </a:r>
            <a:r>
              <a:rPr lang="en-US" b="1" dirty="0">
                <a:latin typeface="Arial Narrow" panose="020B0606020202030204" pitchFamily="34" charset="0"/>
              </a:rPr>
              <a:t>Full of names of blasphemy</a:t>
            </a:r>
            <a:r>
              <a:rPr lang="en-US" dirty="0">
                <a:latin typeface="Arial Narrow" panose="020B0606020202030204" pitchFamily="34" charset="0"/>
              </a:rPr>
              <a:t>”</a:t>
            </a:r>
          </a:p>
          <a:p>
            <a:pPr lvl="1">
              <a:spcBef>
                <a:spcPts val="0"/>
              </a:spcBef>
            </a:pPr>
            <a:r>
              <a:rPr lang="en-US" b="1" dirty="0">
                <a:latin typeface="Arial Narrow" panose="020B0606020202030204" pitchFamily="34" charset="0"/>
              </a:rPr>
              <a:t>Actions against God and His people</a:t>
            </a:r>
          </a:p>
          <a:p>
            <a:pPr>
              <a:spcBef>
                <a:spcPts val="0"/>
              </a:spcBef>
            </a:pPr>
            <a:r>
              <a:rPr lang="en-US" dirty="0">
                <a:latin typeface="Arial Narrow" panose="020B0606020202030204" pitchFamily="34" charset="0"/>
              </a:rPr>
              <a:t>“</a:t>
            </a:r>
            <a:r>
              <a:rPr lang="en-US" b="1" dirty="0">
                <a:latin typeface="Arial Narrow" panose="020B0606020202030204" pitchFamily="34" charset="0"/>
              </a:rPr>
              <a:t>Seven heads</a:t>
            </a:r>
            <a:r>
              <a:rPr lang="en-US" dirty="0">
                <a:latin typeface="Arial Narrow" panose="020B0606020202030204" pitchFamily="34" charset="0"/>
              </a:rPr>
              <a:t> – </a:t>
            </a:r>
            <a:r>
              <a:rPr lang="en-US" b="1" dirty="0">
                <a:latin typeface="Arial Narrow" panose="020B0606020202030204" pitchFamily="34" charset="0"/>
              </a:rPr>
              <a:t>ten horns</a:t>
            </a:r>
            <a:r>
              <a:rPr lang="en-US" dirty="0">
                <a:latin typeface="Arial Narrow" panose="020B0606020202030204" pitchFamily="34" charset="0"/>
              </a:rPr>
              <a:t>” </a:t>
            </a:r>
            <a:r>
              <a:rPr lang="en-US" b="1" dirty="0">
                <a:latin typeface="Arial Narrow" panose="020B0606020202030204" pitchFamily="34" charset="0"/>
              </a:rPr>
              <a:t>(13:1)</a:t>
            </a:r>
          </a:p>
          <a:p>
            <a:pPr lvl="1">
              <a:spcBef>
                <a:spcPts val="0"/>
              </a:spcBef>
            </a:pPr>
            <a:r>
              <a:rPr lang="en-US" b="1" dirty="0">
                <a:latin typeface="Arial Narrow" panose="020B0606020202030204" pitchFamily="34" charset="0"/>
              </a:rPr>
              <a:t>Full power and authority</a:t>
            </a:r>
          </a:p>
        </p:txBody>
      </p:sp>
      <p:sp>
        <p:nvSpPr>
          <p:cNvPr id="4" name="Rectangle 3">
            <a:extLst>
              <a:ext uri="{FF2B5EF4-FFF2-40B4-BE49-F238E27FC236}">
                <a16:creationId xmlns:a16="http://schemas.microsoft.com/office/drawing/2014/main" id="{09B60308-5D75-4998-A1F9-08D094D4608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56675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3">
                                            <p:txEl>
                                              <p:pRg st="4" end="4"/>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p:cTn id="2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3" dur="500"/>
                                        <p:tgtEl>
                                          <p:spTgt spid="3">
                                            <p:txEl>
                                              <p:pRg st="6" end="6"/>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p:cTn id="3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ChangeArrowheads="1"/>
          </p:cNvSpPr>
          <p:nvPr/>
        </p:nvSpPr>
        <p:spPr bwMode="auto">
          <a:xfrm>
            <a:off x="719907" y="774412"/>
            <a:ext cx="7627986" cy="584775"/>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Two Women and The Two Cities</a:t>
            </a: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p:txBody>
      </p:sp>
      <p:sp>
        <p:nvSpPr>
          <p:cNvPr id="226312" name="Text Box 8"/>
          <p:cNvSpPr txBox="1">
            <a:spLocks noChangeArrowheads="1"/>
          </p:cNvSpPr>
          <p:nvPr/>
        </p:nvSpPr>
        <p:spPr bwMode="auto">
          <a:xfrm>
            <a:off x="400050" y="1676400"/>
            <a:ext cx="8343900" cy="5139869"/>
          </a:xfrm>
          <a:prstGeom prst="rect">
            <a:avLst/>
          </a:prstGeom>
          <a:noFill/>
          <a:ln>
            <a:noFill/>
          </a:ln>
          <a:effectLst/>
        </p:spPr>
        <p:txBody>
          <a:bodyPr wrap="square">
            <a:spAutoFit/>
          </a:bodyPr>
          <a:lstStyle>
            <a:lvl1pPr marL="342900" indent="-342900" defTabSz="150813">
              <a:defRPr>
                <a:solidFill>
                  <a:schemeClr val="tx1"/>
                </a:solidFill>
                <a:latin typeface="Arial" panose="020B0604020202020204" pitchFamily="34" charset="0"/>
              </a:defRPr>
            </a:lvl1pPr>
            <a:lvl2pPr marL="800100" indent="-342900" defTabSz="150813">
              <a:defRPr>
                <a:solidFill>
                  <a:schemeClr val="tx1"/>
                </a:solidFill>
                <a:latin typeface="Arial" panose="020B0604020202020204" pitchFamily="34" charset="0"/>
              </a:defRPr>
            </a:lvl2pPr>
            <a:lvl3pPr marL="1257300" indent="-342900" defTabSz="150813">
              <a:defRPr>
                <a:solidFill>
                  <a:schemeClr val="tx1"/>
                </a:solidFill>
                <a:latin typeface="Arial" panose="020B0604020202020204" pitchFamily="34" charset="0"/>
              </a:defRPr>
            </a:lvl3pPr>
            <a:lvl4pPr marL="1714500" indent="-342900" defTabSz="150813">
              <a:defRPr>
                <a:solidFill>
                  <a:schemeClr val="tx1"/>
                </a:solidFill>
                <a:latin typeface="Arial" panose="020B0604020202020204" pitchFamily="34" charset="0"/>
              </a:defRPr>
            </a:lvl4pPr>
            <a:lvl5pPr marL="2171700" indent="-342900" defTabSz="150813">
              <a:defRPr>
                <a:solidFill>
                  <a:schemeClr val="tx1"/>
                </a:solidFill>
                <a:latin typeface="Arial" panose="020B0604020202020204" pitchFamily="34" charset="0"/>
              </a:defRPr>
            </a:lvl5pPr>
            <a:lvl6pPr marL="2628900" indent="-342900" defTabSz="150813" fontAlgn="base">
              <a:spcBef>
                <a:spcPct val="0"/>
              </a:spcBef>
              <a:spcAft>
                <a:spcPct val="0"/>
              </a:spcAft>
              <a:defRPr>
                <a:solidFill>
                  <a:schemeClr val="tx1"/>
                </a:solidFill>
                <a:latin typeface="Arial" panose="020B0604020202020204" pitchFamily="34" charset="0"/>
              </a:defRPr>
            </a:lvl6pPr>
            <a:lvl7pPr marL="3086100" indent="-342900" defTabSz="150813" fontAlgn="base">
              <a:spcBef>
                <a:spcPct val="0"/>
              </a:spcBef>
              <a:spcAft>
                <a:spcPct val="0"/>
              </a:spcAft>
              <a:defRPr>
                <a:solidFill>
                  <a:schemeClr val="tx1"/>
                </a:solidFill>
                <a:latin typeface="Arial" panose="020B0604020202020204" pitchFamily="34" charset="0"/>
              </a:defRPr>
            </a:lvl7pPr>
            <a:lvl8pPr marL="3543300" indent="-342900" defTabSz="150813" fontAlgn="base">
              <a:spcBef>
                <a:spcPct val="0"/>
              </a:spcBef>
              <a:spcAft>
                <a:spcPct val="0"/>
              </a:spcAft>
              <a:defRPr>
                <a:solidFill>
                  <a:schemeClr val="tx1"/>
                </a:solidFill>
                <a:latin typeface="Arial" panose="020B0604020202020204" pitchFamily="34" charset="0"/>
              </a:defRPr>
            </a:lvl8pPr>
            <a:lvl9pPr marL="4000500" indent="-342900" defTabSz="150813" fontAlgn="base">
              <a:spcBef>
                <a:spcPct val="0"/>
              </a:spcBef>
              <a:spcAft>
                <a:spcPct val="0"/>
              </a:spcAft>
              <a:defRPr>
                <a:solidFill>
                  <a:schemeClr val="tx1"/>
                </a:solidFill>
                <a:latin typeface="Arial" panose="020B0604020202020204" pitchFamily="34" charset="0"/>
              </a:defRPr>
            </a:lvl9pPr>
          </a:lstStyle>
          <a:p>
            <a:pPr marL="514350" marR="0" lvl="0" indent="-514350" algn="l" defTabSz="1508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 Chapter 12 the woman represented all God’s redeemed ones</a:t>
            </a:r>
          </a:p>
          <a:p>
            <a:pPr marL="514350" marR="0" lvl="0" indent="-514350" algn="l" defTabSz="1508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 Chapter 17 several positions have been proposed: </a:t>
            </a:r>
          </a:p>
          <a:p>
            <a:pPr marL="971550" marR="0" lvl="1" indent="-514350" algn="l" defTabSz="150813" rtl="0" eaLnBrk="1" fontAlgn="base" latinLnBrk="0" hangingPunct="1">
              <a:lnSpc>
                <a:spcPct val="100000"/>
              </a:lnSpc>
              <a:spcBef>
                <a:spcPct val="0"/>
              </a:spcBef>
              <a:spcAft>
                <a:spcPct val="0"/>
              </a:spcAft>
              <a:buClrTx/>
              <a:buSzTx/>
              <a:buFont typeface="+mj-lt"/>
              <a:buAutoNum type="arabicPeriod"/>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Apostate Palestinian Jerusalem, the head of hostile Judaism </a:t>
            </a: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(Foy E. Wallace, The Book of Revelation)</a:t>
            </a:r>
          </a:p>
          <a:p>
            <a:pPr marL="971550" marR="0" lvl="1" indent="-514350" algn="l" defTabSz="150813" rtl="0" eaLnBrk="1" fontAlgn="base" latinLnBrk="0" hangingPunct="1">
              <a:lnSpc>
                <a:spcPct val="100000"/>
              </a:lnSpc>
              <a:spcBef>
                <a:spcPct val="0"/>
              </a:spcBef>
              <a:spcAft>
                <a:spcPct val="0"/>
              </a:spcAft>
              <a:buClrTx/>
              <a:buSzTx/>
              <a:buFont typeface="+mj-lt"/>
              <a:buAutoNum type="arabicPeriod"/>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Apostate church which developed in the centuries following Pentecost. </a:t>
            </a:r>
          </a:p>
          <a:p>
            <a:pPr marL="1428750" marR="0" lvl="2" indent="-514350" algn="l" defTabSz="150813" rtl="0" eaLnBrk="1" fontAlgn="base" latinLnBrk="0" hangingPunct="1">
              <a:lnSpc>
                <a:spcPct val="100000"/>
              </a:lnSpc>
              <a:spcBef>
                <a:spcPct val="0"/>
              </a:spcBef>
              <a:spcAft>
                <a:spcPct val="0"/>
              </a:spcAft>
              <a:buClrTx/>
              <a:buSzTx/>
              <a:buFontTx/>
              <a:buAutoNum type="alphaLcPeriod"/>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Some apply this to the Roman Catholic church. </a:t>
            </a:r>
          </a:p>
          <a:p>
            <a:pPr marL="971550" marR="0" lvl="1" indent="-514350" algn="l" defTabSz="150813" rtl="0" eaLnBrk="1" fontAlgn="base" latinLnBrk="0" hangingPunct="1">
              <a:lnSpc>
                <a:spcPct val="100000"/>
              </a:lnSpc>
              <a:spcBef>
                <a:spcPct val="0"/>
              </a:spcBef>
              <a:spcAft>
                <a:spcPct val="0"/>
              </a:spcAft>
              <a:buClrTx/>
              <a:buSzTx/>
              <a:buFontTx/>
              <a:buAutoNum type="arabicPeriod"/>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Pagan Rome, which in turn represents the world of lust, all that is evil. </a:t>
            </a:r>
            <a:b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(Homer Hailey, </a:t>
            </a:r>
            <a:r>
              <a:rPr kumimoji="0" lang="en-US" altLang="en-US" sz="20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An Introduction and Commentary</a:t>
            </a: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Pages 341-342)</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
        <p:nvSpPr>
          <p:cNvPr id="2" name="Slide Number Placeholder 1">
            <a:extLst>
              <a:ext uri="{FF2B5EF4-FFF2-40B4-BE49-F238E27FC236}">
                <a16:creationId xmlns:a16="http://schemas.microsoft.com/office/drawing/2014/main" id="{821E3C09-8959-41B8-99D8-307699F15E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43567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6312">
                                            <p:txEl>
                                              <p:pRg st="0" end="0"/>
                                            </p:txEl>
                                          </p:spTgt>
                                        </p:tgtEl>
                                        <p:attrNameLst>
                                          <p:attrName>style.visibility</p:attrName>
                                        </p:attrNameLst>
                                      </p:cBhvr>
                                      <p:to>
                                        <p:strVal val="visible"/>
                                      </p:to>
                                    </p:set>
                                    <p:animEffect transition="in" filter="fade">
                                      <p:cBhvr>
                                        <p:cTn id="7" dur="1000"/>
                                        <p:tgtEl>
                                          <p:spTgt spid="226312">
                                            <p:txEl>
                                              <p:pRg st="0" end="0"/>
                                            </p:txEl>
                                          </p:spTgt>
                                        </p:tgtEl>
                                      </p:cBhvr>
                                    </p:animEffect>
                                    <p:anim calcmode="lin" valueType="num">
                                      <p:cBhvr>
                                        <p:cTn id="8" dur="1000" fill="hold"/>
                                        <p:tgtEl>
                                          <p:spTgt spid="2263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63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6312">
                                            <p:txEl>
                                              <p:pRg st="1" end="1"/>
                                            </p:txEl>
                                          </p:spTgt>
                                        </p:tgtEl>
                                        <p:attrNameLst>
                                          <p:attrName>style.visibility</p:attrName>
                                        </p:attrNameLst>
                                      </p:cBhvr>
                                      <p:to>
                                        <p:strVal val="visible"/>
                                      </p:to>
                                    </p:set>
                                    <p:animEffect transition="in" filter="fade">
                                      <p:cBhvr>
                                        <p:cTn id="14" dur="1000"/>
                                        <p:tgtEl>
                                          <p:spTgt spid="226312">
                                            <p:txEl>
                                              <p:pRg st="1" end="1"/>
                                            </p:txEl>
                                          </p:spTgt>
                                        </p:tgtEl>
                                      </p:cBhvr>
                                    </p:animEffect>
                                    <p:anim calcmode="lin" valueType="num">
                                      <p:cBhvr>
                                        <p:cTn id="15" dur="1000" fill="hold"/>
                                        <p:tgtEl>
                                          <p:spTgt spid="22631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2631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26312">
                                            <p:txEl>
                                              <p:pRg st="2" end="2"/>
                                            </p:txEl>
                                          </p:spTgt>
                                        </p:tgtEl>
                                        <p:attrNameLst>
                                          <p:attrName>style.visibility</p:attrName>
                                        </p:attrNameLst>
                                      </p:cBhvr>
                                      <p:to>
                                        <p:strVal val="visible"/>
                                      </p:to>
                                    </p:set>
                                    <p:animEffect transition="in" filter="fade">
                                      <p:cBhvr>
                                        <p:cTn id="19" dur="1000"/>
                                        <p:tgtEl>
                                          <p:spTgt spid="226312">
                                            <p:txEl>
                                              <p:pRg st="2" end="2"/>
                                            </p:txEl>
                                          </p:spTgt>
                                        </p:tgtEl>
                                      </p:cBhvr>
                                    </p:animEffect>
                                    <p:anim calcmode="lin" valueType="num">
                                      <p:cBhvr>
                                        <p:cTn id="20" dur="1000" fill="hold"/>
                                        <p:tgtEl>
                                          <p:spTgt spid="22631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2631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26312">
                                            <p:txEl>
                                              <p:pRg st="3" end="3"/>
                                            </p:txEl>
                                          </p:spTgt>
                                        </p:tgtEl>
                                        <p:attrNameLst>
                                          <p:attrName>style.visibility</p:attrName>
                                        </p:attrNameLst>
                                      </p:cBhvr>
                                      <p:to>
                                        <p:strVal val="visible"/>
                                      </p:to>
                                    </p:set>
                                    <p:animEffect transition="in" filter="fade">
                                      <p:cBhvr>
                                        <p:cTn id="24" dur="1000"/>
                                        <p:tgtEl>
                                          <p:spTgt spid="226312">
                                            <p:txEl>
                                              <p:pRg st="3" end="3"/>
                                            </p:txEl>
                                          </p:spTgt>
                                        </p:tgtEl>
                                      </p:cBhvr>
                                    </p:animEffect>
                                    <p:anim calcmode="lin" valueType="num">
                                      <p:cBhvr>
                                        <p:cTn id="25" dur="1000" fill="hold"/>
                                        <p:tgtEl>
                                          <p:spTgt spid="22631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2631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26312">
                                            <p:txEl>
                                              <p:pRg st="4" end="4"/>
                                            </p:txEl>
                                          </p:spTgt>
                                        </p:tgtEl>
                                        <p:attrNameLst>
                                          <p:attrName>style.visibility</p:attrName>
                                        </p:attrNameLst>
                                      </p:cBhvr>
                                      <p:to>
                                        <p:strVal val="visible"/>
                                      </p:to>
                                    </p:set>
                                    <p:animEffect transition="in" filter="fade">
                                      <p:cBhvr>
                                        <p:cTn id="29" dur="1000"/>
                                        <p:tgtEl>
                                          <p:spTgt spid="226312">
                                            <p:txEl>
                                              <p:pRg st="4" end="4"/>
                                            </p:txEl>
                                          </p:spTgt>
                                        </p:tgtEl>
                                      </p:cBhvr>
                                    </p:animEffect>
                                    <p:anim calcmode="lin" valueType="num">
                                      <p:cBhvr>
                                        <p:cTn id="30" dur="1000" fill="hold"/>
                                        <p:tgtEl>
                                          <p:spTgt spid="22631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2631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26312">
                                            <p:txEl>
                                              <p:pRg st="5" end="5"/>
                                            </p:txEl>
                                          </p:spTgt>
                                        </p:tgtEl>
                                        <p:attrNameLst>
                                          <p:attrName>style.visibility</p:attrName>
                                        </p:attrNameLst>
                                      </p:cBhvr>
                                      <p:to>
                                        <p:strVal val="visible"/>
                                      </p:to>
                                    </p:set>
                                    <p:animEffect transition="in" filter="fade">
                                      <p:cBhvr>
                                        <p:cTn id="34" dur="1000"/>
                                        <p:tgtEl>
                                          <p:spTgt spid="226312">
                                            <p:txEl>
                                              <p:pRg st="5" end="5"/>
                                            </p:txEl>
                                          </p:spTgt>
                                        </p:tgtEl>
                                      </p:cBhvr>
                                    </p:animEffect>
                                    <p:anim calcmode="lin" valueType="num">
                                      <p:cBhvr>
                                        <p:cTn id="35" dur="1000" fill="hold"/>
                                        <p:tgtEl>
                                          <p:spTgt spid="22631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2631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1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a:solidFill>
            <a:schemeClr val="tx1"/>
          </a:solidFill>
          <a:ln w="38100">
            <a:noFill/>
          </a:ln>
        </p:spPr>
        <p:txBody>
          <a:bodyPr>
            <a:spAutoFit/>
          </a:bodyPr>
          <a:lstStyle/>
          <a:p>
            <a:r>
              <a:rPr lang="en-US" b="1" cap="small" dirty="0">
                <a:solidFill>
                  <a:schemeClr val="bg1"/>
                </a:solidFill>
                <a:latin typeface="OldCentury"/>
              </a:rPr>
              <a:t>Beast Before?</a:t>
            </a:r>
          </a:p>
        </p:txBody>
      </p:sp>
      <p:sp>
        <p:nvSpPr>
          <p:cNvPr id="3" name="Text Placeholder 2"/>
          <p:cNvSpPr>
            <a:spLocks noGrp="1"/>
          </p:cNvSpPr>
          <p:nvPr>
            <p:ph type="body" idx="1"/>
          </p:nvPr>
        </p:nvSpPr>
        <p:spPr>
          <a:xfrm>
            <a:off x="457200" y="1651655"/>
            <a:ext cx="4040188" cy="523220"/>
          </a:xfrm>
        </p:spPr>
        <p:txBody>
          <a:bodyPr>
            <a:spAutoFit/>
          </a:bodyPr>
          <a:lstStyle/>
          <a:p>
            <a:pPr algn="ctr"/>
            <a:r>
              <a:rPr lang="en-US" sz="2800" cap="small" dirty="0">
                <a:solidFill>
                  <a:schemeClr val="bg1"/>
                </a:solidFill>
                <a:latin typeface="Arial Narrow" panose="020B0606020202030204" pitchFamily="34" charset="0"/>
              </a:rPr>
              <a:t>Chapter 13</a:t>
            </a:r>
          </a:p>
        </p:txBody>
      </p:sp>
      <p:sp>
        <p:nvSpPr>
          <p:cNvPr id="4" name="Content Placeholder 3"/>
          <p:cNvSpPr>
            <a:spLocks noGrp="1"/>
          </p:cNvSpPr>
          <p:nvPr>
            <p:ph sz="half" idx="2"/>
          </p:nvPr>
        </p:nvSpPr>
        <p:spPr>
          <a:xfrm>
            <a:off x="76199" y="2174875"/>
            <a:ext cx="4421189" cy="2677656"/>
          </a:xfrm>
          <a:solidFill>
            <a:schemeClr val="bg1"/>
          </a:solidFill>
        </p:spPr>
        <p:txBody>
          <a:bodyPr wrap="square">
            <a:spAutoFit/>
          </a:bodyPr>
          <a:lstStyle/>
          <a:p>
            <a:pPr>
              <a:spcBef>
                <a:spcPts val="0"/>
              </a:spcBef>
            </a:pPr>
            <a:r>
              <a:rPr lang="en-US" dirty="0">
                <a:latin typeface="Arial Narrow" panose="020B0606020202030204" pitchFamily="34" charset="0"/>
              </a:rPr>
              <a:t>Out of the sea </a:t>
            </a:r>
            <a:r>
              <a:rPr lang="en-US" b="1" dirty="0">
                <a:latin typeface="Arial Narrow" panose="020B0606020202030204" pitchFamily="34" charset="0"/>
              </a:rPr>
              <a:t>(verse 1)</a:t>
            </a:r>
          </a:p>
          <a:p>
            <a:pPr>
              <a:spcBef>
                <a:spcPts val="0"/>
              </a:spcBef>
            </a:pPr>
            <a:r>
              <a:rPr lang="en-US" dirty="0">
                <a:latin typeface="Arial Narrow" panose="020B0606020202030204" pitchFamily="34" charset="0"/>
              </a:rPr>
              <a:t>7 heads, 10 horns </a:t>
            </a:r>
            <a:r>
              <a:rPr lang="en-US" b="1" dirty="0">
                <a:latin typeface="Arial Narrow" panose="020B0606020202030204" pitchFamily="34" charset="0"/>
              </a:rPr>
              <a:t>(verse 1)</a:t>
            </a:r>
          </a:p>
          <a:p>
            <a:pPr>
              <a:spcBef>
                <a:spcPts val="0"/>
              </a:spcBef>
            </a:pPr>
            <a:r>
              <a:rPr lang="en-US" dirty="0">
                <a:latin typeface="Arial Narrow" panose="020B0606020202030204" pitchFamily="34" charset="0"/>
              </a:rPr>
              <a:t>Warred with the saints </a:t>
            </a:r>
            <a:r>
              <a:rPr lang="en-US" b="1" dirty="0">
                <a:latin typeface="Arial Narrow" panose="020B0606020202030204" pitchFamily="34" charset="0"/>
              </a:rPr>
              <a:t>(verse 7)</a:t>
            </a:r>
          </a:p>
          <a:p>
            <a:pPr>
              <a:spcBef>
                <a:spcPts val="0"/>
              </a:spcBef>
            </a:pPr>
            <a:r>
              <a:rPr lang="en-US" dirty="0">
                <a:latin typeface="Arial Narrow" panose="020B0606020202030204" pitchFamily="34" charset="0"/>
              </a:rPr>
              <a:t>One head wounded to the death, healed </a:t>
            </a:r>
            <a:r>
              <a:rPr lang="en-US" b="1" dirty="0">
                <a:latin typeface="Arial Narrow" panose="020B0606020202030204" pitchFamily="34" charset="0"/>
              </a:rPr>
              <a:t>(verse 3)</a:t>
            </a:r>
          </a:p>
          <a:p>
            <a:pPr>
              <a:spcBef>
                <a:spcPts val="0"/>
              </a:spcBef>
            </a:pPr>
            <a:endParaRPr lang="en-US" b="1" dirty="0">
              <a:latin typeface="Arial Narrow" panose="020B0606020202030204" pitchFamily="34" charset="0"/>
            </a:endParaRPr>
          </a:p>
          <a:p>
            <a:pPr>
              <a:spcBef>
                <a:spcPts val="0"/>
              </a:spcBef>
            </a:pPr>
            <a:r>
              <a:rPr lang="en-US" dirty="0">
                <a:latin typeface="Arial Narrow" panose="020B0606020202030204" pitchFamily="34" charset="0"/>
              </a:rPr>
              <a:t>All the world wondered </a:t>
            </a:r>
            <a:r>
              <a:rPr lang="en-US" b="1" dirty="0">
                <a:latin typeface="Arial Narrow" panose="020B0606020202030204" pitchFamily="34" charset="0"/>
              </a:rPr>
              <a:t>(verse 3)</a:t>
            </a:r>
          </a:p>
        </p:txBody>
      </p:sp>
      <p:sp>
        <p:nvSpPr>
          <p:cNvPr id="5" name="Text Placeholder 4"/>
          <p:cNvSpPr>
            <a:spLocks noGrp="1"/>
          </p:cNvSpPr>
          <p:nvPr>
            <p:ph type="body" sz="quarter" idx="3"/>
          </p:nvPr>
        </p:nvSpPr>
        <p:spPr>
          <a:xfrm>
            <a:off x="4645025" y="1651655"/>
            <a:ext cx="4041775" cy="523220"/>
          </a:xfrm>
        </p:spPr>
        <p:txBody>
          <a:bodyPr>
            <a:spAutoFit/>
          </a:bodyPr>
          <a:lstStyle/>
          <a:p>
            <a:pPr algn="ctr"/>
            <a:r>
              <a:rPr lang="en-US" sz="2800" dirty="0">
                <a:solidFill>
                  <a:schemeClr val="bg1"/>
                </a:solidFill>
                <a:latin typeface="Arial Narrow" panose="020B0606020202030204" pitchFamily="34" charset="0"/>
              </a:rPr>
              <a:t>Chapter 17</a:t>
            </a:r>
          </a:p>
        </p:txBody>
      </p:sp>
      <p:sp>
        <p:nvSpPr>
          <p:cNvPr id="6" name="Content Placeholder 5"/>
          <p:cNvSpPr>
            <a:spLocks noGrp="1"/>
          </p:cNvSpPr>
          <p:nvPr>
            <p:ph sz="quarter" idx="4"/>
          </p:nvPr>
        </p:nvSpPr>
        <p:spPr>
          <a:xfrm>
            <a:off x="4572001" y="2174875"/>
            <a:ext cx="4495800" cy="2677656"/>
          </a:xfrm>
          <a:solidFill>
            <a:srgbClr val="FFFF99"/>
          </a:solidFill>
        </p:spPr>
        <p:txBody>
          <a:bodyPr wrap="square">
            <a:spAutoFit/>
          </a:bodyPr>
          <a:lstStyle/>
          <a:p>
            <a:pPr>
              <a:spcBef>
                <a:spcPts val="0"/>
              </a:spcBef>
            </a:pPr>
            <a:r>
              <a:rPr lang="en-US" dirty="0">
                <a:latin typeface="Arial Narrow" panose="020B0606020202030204" pitchFamily="34" charset="0"/>
              </a:rPr>
              <a:t>Out of abyss </a:t>
            </a:r>
            <a:r>
              <a:rPr lang="en-US" b="1" dirty="0">
                <a:latin typeface="Arial Narrow" panose="020B0606020202030204" pitchFamily="34" charset="0"/>
              </a:rPr>
              <a:t>(verse 8)</a:t>
            </a:r>
          </a:p>
          <a:p>
            <a:pPr>
              <a:spcBef>
                <a:spcPts val="0"/>
              </a:spcBef>
            </a:pPr>
            <a:r>
              <a:rPr lang="en-US" dirty="0">
                <a:latin typeface="Arial Narrow" panose="020B0606020202030204" pitchFamily="34" charset="0"/>
              </a:rPr>
              <a:t>7 heads, 10 horns </a:t>
            </a:r>
            <a:r>
              <a:rPr lang="en-US" b="1" dirty="0">
                <a:latin typeface="Arial Narrow" panose="020B0606020202030204" pitchFamily="34" charset="0"/>
              </a:rPr>
              <a:t>(verses 3-4)</a:t>
            </a:r>
          </a:p>
          <a:p>
            <a:pPr>
              <a:spcBef>
                <a:spcPts val="0"/>
              </a:spcBef>
            </a:pPr>
            <a:r>
              <a:rPr lang="en-US" dirty="0">
                <a:latin typeface="Arial Narrow" panose="020B0606020202030204" pitchFamily="34" charset="0"/>
              </a:rPr>
              <a:t>Makes war with the Lamb </a:t>
            </a:r>
            <a:r>
              <a:rPr lang="en-US" b="1" dirty="0">
                <a:latin typeface="Arial Narrow" panose="020B0606020202030204" pitchFamily="34" charset="0"/>
              </a:rPr>
              <a:t>(verse 14)</a:t>
            </a:r>
          </a:p>
          <a:p>
            <a:pPr>
              <a:spcBef>
                <a:spcPts val="0"/>
              </a:spcBef>
            </a:pPr>
            <a:r>
              <a:rPr lang="en-US" dirty="0">
                <a:latin typeface="Arial Narrow" panose="020B0606020202030204" pitchFamily="34" charset="0"/>
              </a:rPr>
              <a:t>Was, Is not, is … </a:t>
            </a:r>
            <a:r>
              <a:rPr lang="en-US" b="1" dirty="0">
                <a:latin typeface="Arial Narrow" panose="020B0606020202030204" pitchFamily="34" charset="0"/>
              </a:rPr>
              <a:t>(verse 8)</a:t>
            </a:r>
          </a:p>
          <a:p>
            <a:pPr>
              <a:spcBef>
                <a:spcPts val="0"/>
              </a:spcBef>
            </a:pPr>
            <a:endParaRPr lang="en-US" dirty="0">
              <a:latin typeface="Arial Narrow" panose="020B0606020202030204" pitchFamily="34" charset="0"/>
            </a:endParaRPr>
          </a:p>
          <a:p>
            <a:pPr>
              <a:spcBef>
                <a:spcPts val="0"/>
              </a:spcBef>
            </a:pPr>
            <a:r>
              <a:rPr lang="en-US" dirty="0">
                <a:latin typeface="Arial Narrow" panose="020B0606020202030204" pitchFamily="34" charset="0"/>
              </a:rPr>
              <a:t>Earth shall wonder </a:t>
            </a:r>
            <a:r>
              <a:rPr lang="en-US" b="1" dirty="0">
                <a:latin typeface="Arial Narrow" panose="020B0606020202030204" pitchFamily="34" charset="0"/>
              </a:rPr>
              <a:t>(verse 8)</a:t>
            </a:r>
          </a:p>
        </p:txBody>
      </p:sp>
      <p:sp>
        <p:nvSpPr>
          <p:cNvPr id="7" name="Rectangle 6">
            <a:extLst>
              <a:ext uri="{FF2B5EF4-FFF2-40B4-BE49-F238E27FC236}">
                <a16:creationId xmlns:a16="http://schemas.microsoft.com/office/drawing/2014/main" id="{C91F9E05-7CA1-4F03-A1CF-A38EB46F3FA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241843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p:cTn id="31"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 calcmode="lin" valueType="num">
                                      <p:cBhvr>
                                        <p:cTn id="39"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6">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6">
                                            <p:txEl>
                                              <p:pRg st="1" end="1"/>
                                            </p:txEl>
                                          </p:spTgt>
                                        </p:tgtEl>
                                        <p:attrNameLst>
                                          <p:attrName>style.visibility</p:attrName>
                                        </p:attrNameLst>
                                      </p:cBhvr>
                                      <p:to>
                                        <p:strVal val="visible"/>
                                      </p:to>
                                    </p:set>
                                    <p:anim calcmode="lin" valueType="num">
                                      <p:cBhvr>
                                        <p:cTn id="45"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6">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6">
                                            <p:txEl>
                                              <p:pRg st="2" end="2"/>
                                            </p:txEl>
                                          </p:spTgt>
                                        </p:tgtEl>
                                        <p:attrNameLst>
                                          <p:attrName>style.visibility</p:attrName>
                                        </p:attrNameLst>
                                      </p:cBhvr>
                                      <p:to>
                                        <p:strVal val="visible"/>
                                      </p:to>
                                    </p:set>
                                    <p:anim calcmode="lin" valueType="num">
                                      <p:cBhvr>
                                        <p:cTn id="51"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6">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 calcmode="lin" valueType="num">
                                      <p:cBhvr>
                                        <p:cTn id="57"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58"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59"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60" dur="1000"/>
                                        <p:tgtEl>
                                          <p:spTgt spid="6">
                                            <p:txEl>
                                              <p:pRg st="3" end="3"/>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6">
                                            <p:txEl>
                                              <p:pRg st="5" end="5"/>
                                            </p:txEl>
                                          </p:spTgt>
                                        </p:tgtEl>
                                        <p:attrNameLst>
                                          <p:attrName>style.visibility</p:attrName>
                                        </p:attrNameLst>
                                      </p:cBhvr>
                                      <p:to>
                                        <p:strVal val="visible"/>
                                      </p:to>
                                    </p:set>
                                    <p:anim calcmode="lin" valueType="num">
                                      <p:cBhvr>
                                        <p:cTn id="63" dur="1000" fill="hold"/>
                                        <p:tgtEl>
                                          <p:spTgt spid="6">
                                            <p:txEl>
                                              <p:pRg st="5" end="5"/>
                                            </p:txEl>
                                          </p:spTgt>
                                        </p:tgtEl>
                                        <p:attrNameLst>
                                          <p:attrName>ppt_w</p:attrName>
                                        </p:attrNameLst>
                                      </p:cBhvr>
                                      <p:tavLst>
                                        <p:tav tm="0">
                                          <p:val>
                                            <p:fltVal val="0"/>
                                          </p:val>
                                        </p:tav>
                                        <p:tav tm="100000">
                                          <p:val>
                                            <p:strVal val="#ppt_w"/>
                                          </p:val>
                                        </p:tav>
                                      </p:tavLst>
                                    </p:anim>
                                    <p:anim calcmode="lin" valueType="num">
                                      <p:cBhvr>
                                        <p:cTn id="64" dur="1000" fill="hold"/>
                                        <p:tgtEl>
                                          <p:spTgt spid="6">
                                            <p:txEl>
                                              <p:pRg st="5" end="5"/>
                                            </p:txEl>
                                          </p:spTgt>
                                        </p:tgtEl>
                                        <p:attrNameLst>
                                          <p:attrName>ppt_h</p:attrName>
                                        </p:attrNameLst>
                                      </p:cBhvr>
                                      <p:tavLst>
                                        <p:tav tm="0">
                                          <p:val>
                                            <p:fltVal val="0"/>
                                          </p:val>
                                        </p:tav>
                                        <p:tav tm="100000">
                                          <p:val>
                                            <p:strVal val="#ppt_h"/>
                                          </p:val>
                                        </p:tav>
                                      </p:tavLst>
                                    </p:anim>
                                    <p:anim calcmode="lin" valueType="num">
                                      <p:cBhvr>
                                        <p:cTn id="65" dur="1000" fill="hold"/>
                                        <p:tgtEl>
                                          <p:spTgt spid="6">
                                            <p:txEl>
                                              <p:pRg st="5" end="5"/>
                                            </p:txEl>
                                          </p:spTgt>
                                        </p:tgtEl>
                                        <p:attrNameLst>
                                          <p:attrName>style.rotation</p:attrName>
                                        </p:attrNameLst>
                                      </p:cBhvr>
                                      <p:tavLst>
                                        <p:tav tm="0">
                                          <p:val>
                                            <p:fltVal val="90"/>
                                          </p:val>
                                        </p:tav>
                                        <p:tav tm="100000">
                                          <p:val>
                                            <p:fltVal val="0"/>
                                          </p:val>
                                        </p:tav>
                                      </p:tavLst>
                                    </p:anim>
                                    <p:animEffect transition="in" filter="fade">
                                      <p:cBhvr>
                                        <p:cTn id="66"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33604"/>
          </a:xfrm>
          <a:solidFill>
            <a:schemeClr val="bg1"/>
          </a:solidFill>
          <a:ln>
            <a:noFill/>
          </a:ln>
        </p:spPr>
        <p:txBody>
          <a:bodyPr>
            <a:spAutoFit/>
          </a:bodyPr>
          <a:lstStyle/>
          <a:p>
            <a:r>
              <a:rPr lang="en-US" dirty="0">
                <a:latin typeface="Arial Narrow" panose="020B0606020202030204" pitchFamily="34" charset="0"/>
              </a:rPr>
              <a:t>Woman arrayed in </a:t>
            </a:r>
            <a:r>
              <a:rPr lang="en-US" b="1" dirty="0">
                <a:latin typeface="Arial Narrow" panose="020B0606020202030204" pitchFamily="34" charset="0"/>
              </a:rPr>
              <a:t>purple and scarlet</a:t>
            </a:r>
          </a:p>
          <a:p>
            <a:pPr lvl="1"/>
            <a:r>
              <a:rPr lang="en-US" dirty="0">
                <a:latin typeface="Arial Narrow" panose="020B0606020202030204" pitchFamily="34" charset="0"/>
              </a:rPr>
              <a:t>Well dressed prostitute</a:t>
            </a:r>
          </a:p>
          <a:p>
            <a:r>
              <a:rPr lang="en-US" dirty="0">
                <a:latin typeface="Arial Narrow" panose="020B0606020202030204" pitchFamily="34" charset="0"/>
              </a:rPr>
              <a:t>Adorned with </a:t>
            </a:r>
            <a:r>
              <a:rPr lang="en-US" b="1" dirty="0">
                <a:latin typeface="Arial Narrow" panose="020B0606020202030204" pitchFamily="34" charset="0"/>
              </a:rPr>
              <a:t>gold</a:t>
            </a:r>
            <a:r>
              <a:rPr lang="en-US" dirty="0">
                <a:latin typeface="Arial Narrow" panose="020B0606020202030204" pitchFamily="34" charset="0"/>
              </a:rPr>
              <a:t> and </a:t>
            </a:r>
            <a:r>
              <a:rPr lang="en-US" b="1" dirty="0">
                <a:latin typeface="Arial Narrow" panose="020B0606020202030204" pitchFamily="34" charset="0"/>
              </a:rPr>
              <a:t>precious stones, pearls</a:t>
            </a:r>
          </a:p>
          <a:p>
            <a:pPr lvl="1"/>
            <a:r>
              <a:rPr lang="en-US" dirty="0">
                <a:latin typeface="Arial Narrow" panose="020B0606020202030204" pitchFamily="34" charset="0"/>
              </a:rPr>
              <a:t>A sign of wealth and position</a:t>
            </a:r>
          </a:p>
          <a:p>
            <a:r>
              <a:rPr lang="en-US" dirty="0">
                <a:latin typeface="Arial Narrow" panose="020B0606020202030204" pitchFamily="34" charset="0"/>
              </a:rPr>
              <a:t>Revelation 17:4, </a:t>
            </a:r>
            <a:r>
              <a:rPr lang="en-US" i="1" dirty="0">
                <a:latin typeface="Arial Narrow" panose="020B0606020202030204" pitchFamily="34" charset="0"/>
              </a:rPr>
              <a:t>“having in her hand a golden cup full of abominations, even the unclean things of her fornication”</a:t>
            </a:r>
          </a:p>
          <a:p>
            <a:pPr lvl="1"/>
            <a:r>
              <a:rPr lang="en-US" b="1" dirty="0">
                <a:latin typeface="Arial Narrow" panose="020B0606020202030204" pitchFamily="34" charset="0"/>
              </a:rPr>
              <a:t>Loved by her – intoxicating history of the persecutions of the church</a:t>
            </a:r>
          </a:p>
        </p:txBody>
      </p:sp>
      <p:sp>
        <p:nvSpPr>
          <p:cNvPr id="4" name="Rectangle 3">
            <a:extLst>
              <a:ext uri="{FF2B5EF4-FFF2-40B4-BE49-F238E27FC236}">
                <a16:creationId xmlns:a16="http://schemas.microsoft.com/office/drawing/2014/main" id="{81ED5AFE-F7B3-42E4-BB90-40F4082AF6D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735BD27D-6B1C-44C3-B581-E889080EC713}"/>
              </a:ext>
            </a:extLst>
          </p:cNvPr>
          <p:cNvSpPr>
            <a:spLocks noGrp="1"/>
          </p:cNvSpPr>
          <p:nvPr>
            <p:ph type="title"/>
          </p:nvPr>
        </p:nvSpPr>
        <p:spPr>
          <a:xfrm>
            <a:off x="229384" y="461417"/>
            <a:ext cx="8686800" cy="769441"/>
          </a:xfrm>
          <a:solidFill>
            <a:schemeClr val="tx1"/>
          </a:solidFill>
          <a:ln w="38100">
            <a:noFill/>
          </a:ln>
        </p:spPr>
        <p:txBody>
          <a:bodyPr wrap="square">
            <a:spAutoFit/>
          </a:bodyPr>
          <a:lstStyle/>
          <a:p>
            <a:r>
              <a:rPr lang="en-US" b="1" cap="small" dirty="0">
                <a:solidFill>
                  <a:schemeClr val="bg1"/>
                </a:solidFill>
                <a:latin typeface="OldCentury"/>
              </a:rPr>
              <a:t>The Harlot’s Description </a:t>
            </a:r>
          </a:p>
        </p:txBody>
      </p:sp>
    </p:spTree>
    <p:extLst>
      <p:ext uri="{BB962C8B-B14F-4D97-AF65-F5344CB8AC3E}">
        <p14:creationId xmlns:p14="http://schemas.microsoft.com/office/powerpoint/2010/main" val="29218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4" end="4"/>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066002"/>
          </a:xfrm>
          <a:solidFill>
            <a:schemeClr val="bg1"/>
          </a:solidFill>
          <a:ln>
            <a:solidFill>
              <a:schemeClr val="tx1"/>
            </a:solidFill>
          </a:ln>
        </p:spPr>
        <p:txBody>
          <a:bodyPr>
            <a:spAutoFit/>
          </a:bodyPr>
          <a:lstStyle/>
          <a:p>
            <a:r>
              <a:rPr lang="en-US" dirty="0">
                <a:latin typeface="Arial Narrow" panose="020B0606020202030204" pitchFamily="34" charset="0"/>
              </a:rPr>
              <a:t>On her </a:t>
            </a:r>
            <a:r>
              <a:rPr lang="en-US" b="1" dirty="0">
                <a:latin typeface="Arial Narrow" panose="020B0606020202030204" pitchFamily="34" charset="0"/>
              </a:rPr>
              <a:t>forehead a name </a:t>
            </a:r>
            <a:r>
              <a:rPr lang="en-US" dirty="0">
                <a:latin typeface="Arial Narrow" panose="020B0606020202030204" pitchFamily="34" charset="0"/>
              </a:rPr>
              <a:t>written:</a:t>
            </a:r>
          </a:p>
          <a:p>
            <a:pPr lvl="1"/>
            <a:r>
              <a:rPr lang="en-US" b="1" dirty="0">
                <a:latin typeface="Arial Narrow" panose="020B0606020202030204" pitchFamily="34" charset="0"/>
              </a:rPr>
              <a:t>Mystery (cf. 10:7; 17:7)</a:t>
            </a:r>
          </a:p>
          <a:p>
            <a:pPr lvl="1"/>
            <a:r>
              <a:rPr lang="en-US" b="1" dirty="0">
                <a:latin typeface="Arial Narrow" panose="020B0606020202030204" pitchFamily="34" charset="0"/>
              </a:rPr>
              <a:t>Babylon the Great</a:t>
            </a:r>
          </a:p>
          <a:p>
            <a:pPr lvl="1"/>
            <a:r>
              <a:rPr lang="en-US" b="1" dirty="0">
                <a:latin typeface="Arial Narrow" panose="020B0606020202030204" pitchFamily="34" charset="0"/>
              </a:rPr>
              <a:t>The Mother of Harlots</a:t>
            </a:r>
          </a:p>
          <a:p>
            <a:pPr lvl="1"/>
            <a:r>
              <a:rPr lang="en-US" b="1" dirty="0">
                <a:latin typeface="Arial Narrow" panose="020B0606020202030204" pitchFamily="34" charset="0"/>
              </a:rPr>
              <a:t>Abominations of the Earth</a:t>
            </a:r>
            <a:endParaRPr lang="en-US" dirty="0">
              <a:latin typeface="Arial Narrow" panose="020B0606020202030204" pitchFamily="34" charset="0"/>
            </a:endParaRPr>
          </a:p>
          <a:p>
            <a:pPr lvl="1"/>
            <a:r>
              <a:rPr lang="en-US" b="1" dirty="0">
                <a:latin typeface="Arial Narrow" panose="020B0606020202030204" pitchFamily="34" charset="0"/>
              </a:rPr>
              <a:t>Title indicates her ungodliness, impurity, and filthiness</a:t>
            </a:r>
          </a:p>
          <a:p>
            <a:pPr lvl="1"/>
            <a:r>
              <a:rPr lang="en-US" b="1" dirty="0">
                <a:latin typeface="Arial Narrow" panose="020B0606020202030204" pitchFamily="34" charset="0"/>
              </a:rPr>
              <a:t>Mystery, a wonder, producing amazement to those who saw her</a:t>
            </a:r>
          </a:p>
          <a:p>
            <a:pPr lvl="1"/>
            <a:r>
              <a:rPr lang="en-US" b="1" dirty="0">
                <a:latin typeface="Arial Narrow" panose="020B0606020202030204" pitchFamily="34" charset="0"/>
              </a:rPr>
              <a:t>Rome a fitting image of Babylon!</a:t>
            </a:r>
          </a:p>
        </p:txBody>
      </p:sp>
      <p:sp>
        <p:nvSpPr>
          <p:cNvPr id="4" name="Rectangle 3">
            <a:extLst>
              <a:ext uri="{FF2B5EF4-FFF2-40B4-BE49-F238E27FC236}">
                <a16:creationId xmlns:a16="http://schemas.microsoft.com/office/drawing/2014/main" id="{813A3329-37B6-4F25-B4D9-D33FBC13474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8" name="Title 1">
            <a:extLst>
              <a:ext uri="{FF2B5EF4-FFF2-40B4-BE49-F238E27FC236}">
                <a16:creationId xmlns:a16="http://schemas.microsoft.com/office/drawing/2014/main" id="{DCAC13F9-CE04-4EEA-99EA-9DDD856D069F}"/>
              </a:ext>
            </a:extLst>
          </p:cNvPr>
          <p:cNvSpPr>
            <a:spLocks noGrp="1"/>
          </p:cNvSpPr>
          <p:nvPr>
            <p:ph type="title"/>
          </p:nvPr>
        </p:nvSpPr>
        <p:spPr>
          <a:xfrm>
            <a:off x="229384" y="461417"/>
            <a:ext cx="8686800" cy="769441"/>
          </a:xfrm>
          <a:solidFill>
            <a:schemeClr val="tx1"/>
          </a:solidFill>
          <a:ln w="38100">
            <a:noFill/>
          </a:ln>
        </p:spPr>
        <p:txBody>
          <a:bodyPr wrap="square">
            <a:spAutoFit/>
          </a:bodyPr>
          <a:lstStyle/>
          <a:p>
            <a:r>
              <a:rPr lang="en-US" b="1" cap="small" dirty="0">
                <a:solidFill>
                  <a:schemeClr val="bg1"/>
                </a:solidFill>
                <a:latin typeface="OldCentury"/>
              </a:rPr>
              <a:t>The Harlot’s Description </a:t>
            </a:r>
          </a:p>
        </p:txBody>
      </p:sp>
    </p:spTree>
    <p:extLst>
      <p:ext uri="{BB962C8B-B14F-4D97-AF65-F5344CB8AC3E}">
        <p14:creationId xmlns:p14="http://schemas.microsoft.com/office/powerpoint/2010/main" val="747739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ChangeArrowheads="1"/>
          </p:cNvSpPr>
          <p:nvPr/>
        </p:nvSpPr>
        <p:spPr bwMode="auto">
          <a:xfrm>
            <a:off x="719907" y="774412"/>
            <a:ext cx="7627986" cy="584775"/>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Two Women and The Two Cities</a:t>
            </a: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p:txBody>
      </p:sp>
      <p:sp>
        <p:nvSpPr>
          <p:cNvPr id="226312" name="Text Box 8"/>
          <p:cNvSpPr txBox="1">
            <a:spLocks noChangeArrowheads="1"/>
          </p:cNvSpPr>
          <p:nvPr/>
        </p:nvSpPr>
        <p:spPr bwMode="auto">
          <a:xfrm>
            <a:off x="114300" y="1752600"/>
            <a:ext cx="8915400" cy="4770537"/>
          </a:xfrm>
          <a:prstGeom prst="rect">
            <a:avLst/>
          </a:prstGeom>
          <a:noFill/>
          <a:ln>
            <a:noFill/>
          </a:ln>
          <a:effectLst/>
        </p:spPr>
        <p:txBody>
          <a:bodyPr wrap="square">
            <a:spAutoFit/>
          </a:bodyPr>
          <a:lstStyle>
            <a:lvl1pPr marL="342900" indent="-342900" defTabSz="150813">
              <a:defRPr>
                <a:solidFill>
                  <a:schemeClr val="tx1"/>
                </a:solidFill>
                <a:latin typeface="Arial" panose="020B0604020202020204" pitchFamily="34" charset="0"/>
              </a:defRPr>
            </a:lvl1pPr>
            <a:lvl2pPr marL="800100" indent="-342900" defTabSz="150813">
              <a:defRPr>
                <a:solidFill>
                  <a:schemeClr val="tx1"/>
                </a:solidFill>
                <a:latin typeface="Arial" panose="020B0604020202020204" pitchFamily="34" charset="0"/>
              </a:defRPr>
            </a:lvl2pPr>
            <a:lvl3pPr marL="1257300" indent="-342900" defTabSz="150813">
              <a:defRPr>
                <a:solidFill>
                  <a:schemeClr val="tx1"/>
                </a:solidFill>
                <a:latin typeface="Arial" panose="020B0604020202020204" pitchFamily="34" charset="0"/>
              </a:defRPr>
            </a:lvl3pPr>
            <a:lvl4pPr marL="1714500" indent="-342900" defTabSz="150813">
              <a:defRPr>
                <a:solidFill>
                  <a:schemeClr val="tx1"/>
                </a:solidFill>
                <a:latin typeface="Arial" panose="020B0604020202020204" pitchFamily="34" charset="0"/>
              </a:defRPr>
            </a:lvl4pPr>
            <a:lvl5pPr marL="2171700" indent="-342900" defTabSz="150813">
              <a:defRPr>
                <a:solidFill>
                  <a:schemeClr val="tx1"/>
                </a:solidFill>
                <a:latin typeface="Arial" panose="020B0604020202020204" pitchFamily="34" charset="0"/>
              </a:defRPr>
            </a:lvl5pPr>
            <a:lvl6pPr marL="2628900" indent="-342900" defTabSz="150813" fontAlgn="base">
              <a:spcBef>
                <a:spcPct val="0"/>
              </a:spcBef>
              <a:spcAft>
                <a:spcPct val="0"/>
              </a:spcAft>
              <a:defRPr>
                <a:solidFill>
                  <a:schemeClr val="tx1"/>
                </a:solidFill>
                <a:latin typeface="Arial" panose="020B0604020202020204" pitchFamily="34" charset="0"/>
              </a:defRPr>
            </a:lvl6pPr>
            <a:lvl7pPr marL="3086100" indent="-342900" defTabSz="150813" fontAlgn="base">
              <a:spcBef>
                <a:spcPct val="0"/>
              </a:spcBef>
              <a:spcAft>
                <a:spcPct val="0"/>
              </a:spcAft>
              <a:defRPr>
                <a:solidFill>
                  <a:schemeClr val="tx1"/>
                </a:solidFill>
                <a:latin typeface="Arial" panose="020B0604020202020204" pitchFamily="34" charset="0"/>
              </a:defRPr>
            </a:lvl7pPr>
            <a:lvl8pPr marL="3543300" indent="-342900" defTabSz="150813" fontAlgn="base">
              <a:spcBef>
                <a:spcPct val="0"/>
              </a:spcBef>
              <a:spcAft>
                <a:spcPct val="0"/>
              </a:spcAft>
              <a:defRPr>
                <a:solidFill>
                  <a:schemeClr val="tx1"/>
                </a:solidFill>
                <a:latin typeface="Arial" panose="020B0604020202020204" pitchFamily="34" charset="0"/>
              </a:defRPr>
            </a:lvl8pPr>
            <a:lvl9pPr marL="4000500" indent="-342900" defTabSz="150813" fontAlgn="base">
              <a:spcBef>
                <a:spcPct val="0"/>
              </a:spcBef>
              <a:spcAft>
                <a:spcPct val="0"/>
              </a:spcAft>
              <a:defRPr>
                <a:solidFill>
                  <a:schemeClr val="tx1"/>
                </a:solidFill>
                <a:latin typeface="Arial" panose="020B0604020202020204" pitchFamily="34" charset="0"/>
              </a:defRPr>
            </a:lvl9pPr>
          </a:lstStyle>
          <a:p>
            <a:pPr marL="514350" marR="0" lvl="0" indent="-514350" algn="l" defTabSz="150813"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alt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This section (Revelation 17:1-19:10) falls into three parts: </a:t>
            </a:r>
          </a:p>
          <a:p>
            <a:pPr marL="971550" marR="0" lvl="1" indent="-514350" algn="l" defTabSz="150813" rtl="0" eaLnBrk="1" fontAlgn="base" latinLnBrk="0" hangingPunct="1">
              <a:lnSpc>
                <a:spcPct val="100000"/>
              </a:lnSpc>
              <a:spcBef>
                <a:spcPct val="0"/>
              </a:spcBef>
              <a:spcAft>
                <a:spcPct val="0"/>
              </a:spcAft>
              <a:buClrTx/>
              <a:buSzTx/>
              <a:buFont typeface="+mj-lt"/>
              <a:buAutoNum type="arabicPeriod"/>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harlot and her seductive wiles. (chapter 17)</a:t>
            </a:r>
          </a:p>
          <a:p>
            <a:pPr marL="971550" marR="0" lvl="1" indent="-514350" algn="l" defTabSz="150813" rtl="0" eaLnBrk="1" fontAlgn="base" latinLnBrk="0" hangingPunct="1">
              <a:lnSpc>
                <a:spcPct val="100000"/>
              </a:lnSpc>
              <a:spcBef>
                <a:spcPct val="0"/>
              </a:spcBef>
              <a:spcAft>
                <a:spcPct val="0"/>
              </a:spcAft>
              <a:buClrTx/>
              <a:buSzTx/>
              <a:buFont typeface="+mj-lt"/>
              <a:buAutoNum type="arabicPeriod"/>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judgment and fall of the harlot. (chapter 18)</a:t>
            </a:r>
          </a:p>
          <a:p>
            <a:pPr marL="971550" marR="0" lvl="1" indent="-514350" algn="l" defTabSz="150813" rtl="0" eaLnBrk="1" fontAlgn="base" latinLnBrk="0" hangingPunct="1">
              <a:lnSpc>
                <a:spcPct val="100000"/>
              </a:lnSpc>
              <a:spcBef>
                <a:spcPct val="0"/>
              </a:spcBef>
              <a:spcAft>
                <a:spcPct val="0"/>
              </a:spcAft>
              <a:buClrTx/>
              <a:buSzTx/>
              <a:buFont typeface="+mj-lt"/>
              <a:buAutoNum type="arabicPeriod"/>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hallelujahs of heaven over her fall and the victory of the saints. (19:1-10)</a:t>
            </a:r>
            <a:b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(Homer Hailey, </a:t>
            </a:r>
            <a:r>
              <a:rPr kumimoji="0" lang="en-US" altLang="en-US" sz="20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An Introduction and Commentary</a:t>
            </a: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Page 342)</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
        <p:nvSpPr>
          <p:cNvPr id="2" name="Slide Number Placeholder 1">
            <a:extLst>
              <a:ext uri="{FF2B5EF4-FFF2-40B4-BE49-F238E27FC236}">
                <a16:creationId xmlns:a16="http://schemas.microsoft.com/office/drawing/2014/main" id="{821E3C09-8959-41B8-99D8-307699F15E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558455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6312">
                                            <p:txEl>
                                              <p:pRg st="0" end="0"/>
                                            </p:txEl>
                                          </p:spTgt>
                                        </p:tgtEl>
                                        <p:attrNameLst>
                                          <p:attrName>style.visibility</p:attrName>
                                        </p:attrNameLst>
                                      </p:cBhvr>
                                      <p:to>
                                        <p:strVal val="visible"/>
                                      </p:to>
                                    </p:set>
                                    <p:animEffect transition="in" filter="fade">
                                      <p:cBhvr>
                                        <p:cTn id="7" dur="1000"/>
                                        <p:tgtEl>
                                          <p:spTgt spid="226312">
                                            <p:txEl>
                                              <p:pRg st="0" end="0"/>
                                            </p:txEl>
                                          </p:spTgt>
                                        </p:tgtEl>
                                      </p:cBhvr>
                                    </p:animEffect>
                                    <p:anim calcmode="lin" valueType="num">
                                      <p:cBhvr>
                                        <p:cTn id="8" dur="1000" fill="hold"/>
                                        <p:tgtEl>
                                          <p:spTgt spid="2263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631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6312">
                                            <p:txEl>
                                              <p:pRg st="1" end="1"/>
                                            </p:txEl>
                                          </p:spTgt>
                                        </p:tgtEl>
                                        <p:attrNameLst>
                                          <p:attrName>style.visibility</p:attrName>
                                        </p:attrNameLst>
                                      </p:cBhvr>
                                      <p:to>
                                        <p:strVal val="visible"/>
                                      </p:to>
                                    </p:set>
                                    <p:animEffect transition="in" filter="fade">
                                      <p:cBhvr>
                                        <p:cTn id="12" dur="1000"/>
                                        <p:tgtEl>
                                          <p:spTgt spid="226312">
                                            <p:txEl>
                                              <p:pRg st="1" end="1"/>
                                            </p:txEl>
                                          </p:spTgt>
                                        </p:tgtEl>
                                      </p:cBhvr>
                                    </p:animEffect>
                                    <p:anim calcmode="lin" valueType="num">
                                      <p:cBhvr>
                                        <p:cTn id="13" dur="1000" fill="hold"/>
                                        <p:tgtEl>
                                          <p:spTgt spid="22631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2631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26312">
                                            <p:txEl>
                                              <p:pRg st="2" end="2"/>
                                            </p:txEl>
                                          </p:spTgt>
                                        </p:tgtEl>
                                        <p:attrNameLst>
                                          <p:attrName>style.visibility</p:attrName>
                                        </p:attrNameLst>
                                      </p:cBhvr>
                                      <p:to>
                                        <p:strVal val="visible"/>
                                      </p:to>
                                    </p:set>
                                    <p:animEffect transition="in" filter="fade">
                                      <p:cBhvr>
                                        <p:cTn id="17" dur="1000"/>
                                        <p:tgtEl>
                                          <p:spTgt spid="226312">
                                            <p:txEl>
                                              <p:pRg st="2" end="2"/>
                                            </p:txEl>
                                          </p:spTgt>
                                        </p:tgtEl>
                                      </p:cBhvr>
                                    </p:animEffect>
                                    <p:anim calcmode="lin" valueType="num">
                                      <p:cBhvr>
                                        <p:cTn id="18" dur="1000" fill="hold"/>
                                        <p:tgtEl>
                                          <p:spTgt spid="22631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2631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26312">
                                            <p:txEl>
                                              <p:pRg st="3" end="3"/>
                                            </p:txEl>
                                          </p:spTgt>
                                        </p:tgtEl>
                                        <p:attrNameLst>
                                          <p:attrName>style.visibility</p:attrName>
                                        </p:attrNameLst>
                                      </p:cBhvr>
                                      <p:to>
                                        <p:strVal val="visible"/>
                                      </p:to>
                                    </p:set>
                                    <p:animEffect transition="in" filter="fade">
                                      <p:cBhvr>
                                        <p:cTn id="22" dur="1000"/>
                                        <p:tgtEl>
                                          <p:spTgt spid="226312">
                                            <p:txEl>
                                              <p:pRg st="3" end="3"/>
                                            </p:txEl>
                                          </p:spTgt>
                                        </p:tgtEl>
                                      </p:cBhvr>
                                    </p:animEffect>
                                    <p:anim calcmode="lin" valueType="num">
                                      <p:cBhvr>
                                        <p:cTn id="23" dur="1000" fill="hold"/>
                                        <p:tgtEl>
                                          <p:spTgt spid="22631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2631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1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030"/>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696200" cy="5029200"/>
          </a:xfrm>
          <a:prstGeom prst="rect">
            <a:avLst/>
          </a:prstGeom>
          <a:noFill/>
          <a:ln w="9525">
            <a:noFill/>
            <a:miter lim="800000"/>
            <a:headEnd/>
            <a:tailEnd/>
          </a:ln>
        </p:spPr>
      </p:pic>
      <p:sp>
        <p:nvSpPr>
          <p:cNvPr id="5" name="TextBox 4"/>
          <p:cNvSpPr txBox="1"/>
          <p:nvPr/>
        </p:nvSpPr>
        <p:spPr>
          <a:xfrm>
            <a:off x="1723535" y="2190946"/>
            <a:ext cx="5791200" cy="280076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there came one of the seven angels that had the seven bowls, and spake with me, saying, Come hither, </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I will show thee the judgment </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of the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great harlot that sitteth upon many waters</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27078A29-C7FF-48AB-BA77-E43555D3A6C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17:1-5</a:t>
            </a:r>
          </a:p>
        </p:txBody>
      </p:sp>
    </p:spTree>
    <p:extLst>
      <p:ext uri="{BB962C8B-B14F-4D97-AF65-F5344CB8AC3E}">
        <p14:creationId xmlns:p14="http://schemas.microsoft.com/office/powerpoint/2010/main" val="402517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030"/>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17:2</a:t>
            </a:r>
          </a:p>
        </p:txBody>
      </p:sp>
      <p:pic>
        <p:nvPicPr>
          <p:cNvPr id="4" name="Content Placeholder 3"/>
          <p:cNvPicPr>
            <a:picLocks noGrp="1" noChangeAspect="1" noChangeArrowheads="1"/>
          </p:cNvPicPr>
          <p:nvPr>
            <p:ph idx="1"/>
          </p:nvPr>
        </p:nvPicPr>
        <p:blipFill>
          <a:blip r:embed="rId2"/>
          <a:srcRect/>
          <a:stretch>
            <a:fillRect/>
          </a:stretch>
        </p:blipFill>
        <p:spPr bwMode="auto">
          <a:xfrm>
            <a:off x="1219200" y="1600200"/>
            <a:ext cx="6705600" cy="4525963"/>
          </a:xfrm>
          <a:prstGeom prst="rect">
            <a:avLst/>
          </a:prstGeom>
          <a:noFill/>
          <a:ln w="9525">
            <a:noFill/>
            <a:miter lim="800000"/>
            <a:headEnd/>
            <a:tailEnd/>
          </a:ln>
        </p:spPr>
      </p:pic>
      <p:sp>
        <p:nvSpPr>
          <p:cNvPr id="5" name="TextBox 4"/>
          <p:cNvSpPr txBox="1"/>
          <p:nvPr/>
        </p:nvSpPr>
        <p:spPr>
          <a:xfrm>
            <a:off x="2019692" y="2220775"/>
            <a:ext cx="5029200" cy="224676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with whom the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kings of the earth</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committed fornication, and they that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dwell in the earth</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were made drunken with the wine of her fornication</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AD27B983-C996-45E8-A124-A5E592DDF0F4}"/>
              </a:ext>
            </a:extLst>
          </p:cNvPr>
          <p:cNvSpPr/>
          <p:nvPr/>
        </p:nvSpPr>
        <p:spPr bwMode="auto">
          <a:xfrm>
            <a:off x="0" y="508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17:1-5</a:t>
            </a:r>
          </a:p>
        </p:txBody>
      </p:sp>
    </p:spTree>
    <p:extLst>
      <p:ext uri="{BB962C8B-B14F-4D97-AF65-F5344CB8AC3E}">
        <p14:creationId xmlns:p14="http://schemas.microsoft.com/office/powerpoint/2010/main" val="256274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030"/>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17:3</a:t>
            </a:r>
          </a:p>
        </p:txBody>
      </p:sp>
      <p:pic>
        <p:nvPicPr>
          <p:cNvPr id="4" name="Content Placeholder 3"/>
          <p:cNvPicPr>
            <a:picLocks noGrp="1" noChangeAspect="1" noChangeArrowheads="1"/>
          </p:cNvPicPr>
          <p:nvPr>
            <p:ph idx="1"/>
          </p:nvPr>
        </p:nvPicPr>
        <p:blipFill>
          <a:blip r:embed="rId2"/>
          <a:srcRect/>
          <a:stretch>
            <a:fillRect/>
          </a:stretch>
        </p:blipFill>
        <p:spPr bwMode="auto">
          <a:xfrm>
            <a:off x="1219200" y="1600200"/>
            <a:ext cx="6705600" cy="4525963"/>
          </a:xfrm>
          <a:prstGeom prst="rect">
            <a:avLst/>
          </a:prstGeom>
          <a:noFill/>
          <a:ln w="9525">
            <a:noFill/>
            <a:miter lim="800000"/>
            <a:headEnd/>
            <a:tailEnd/>
          </a:ln>
        </p:spPr>
      </p:pic>
      <p:sp>
        <p:nvSpPr>
          <p:cNvPr id="5" name="TextBox 4"/>
          <p:cNvSpPr txBox="1"/>
          <p:nvPr/>
        </p:nvSpPr>
        <p:spPr>
          <a:xfrm>
            <a:off x="2019692" y="1924638"/>
            <a:ext cx="5029200" cy="31085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he carried me away in the Spirit into a wilderness: and I saw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a woman sitting upon a scarlet-colored beast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full of names of blasphemy, having seven heads and ten horns</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24828023-BC99-418F-81CF-279118FAD75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17:1-5</a:t>
            </a:r>
          </a:p>
        </p:txBody>
      </p:sp>
      <p:sp>
        <p:nvSpPr>
          <p:cNvPr id="3" name="Speech Bubble: Rectangle with Corners Rounded 2">
            <a:extLst>
              <a:ext uri="{FF2B5EF4-FFF2-40B4-BE49-F238E27FC236}">
                <a16:creationId xmlns:a16="http://schemas.microsoft.com/office/drawing/2014/main" id="{B16BA427-1317-4FD1-A4B3-1984750D4BEB}"/>
              </a:ext>
            </a:extLst>
          </p:cNvPr>
          <p:cNvSpPr/>
          <p:nvPr/>
        </p:nvSpPr>
        <p:spPr>
          <a:xfrm>
            <a:off x="76200" y="2377165"/>
            <a:ext cx="1262406" cy="715089"/>
          </a:xfrm>
          <a:prstGeom prst="wedgeRoundRectCallout">
            <a:avLst>
              <a:gd name="adj1" fmla="val 120103"/>
              <a:gd name="adj2" fmla="val 888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Revelation 13:1</a:t>
            </a:r>
          </a:p>
        </p:txBody>
      </p:sp>
    </p:spTree>
    <p:extLst>
      <p:ext uri="{BB962C8B-B14F-4D97-AF65-F5344CB8AC3E}">
        <p14:creationId xmlns:p14="http://schemas.microsoft.com/office/powerpoint/2010/main" val="223915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030"/>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17:4</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525963"/>
          </a:xfrm>
          <a:prstGeom prst="rect">
            <a:avLst/>
          </a:prstGeom>
          <a:noFill/>
          <a:ln w="9525">
            <a:noFill/>
            <a:miter lim="800000"/>
            <a:headEnd/>
            <a:tailEnd/>
          </a:ln>
        </p:spPr>
      </p:pic>
      <p:sp>
        <p:nvSpPr>
          <p:cNvPr id="5" name="TextBox 4"/>
          <p:cNvSpPr txBox="1"/>
          <p:nvPr/>
        </p:nvSpPr>
        <p:spPr>
          <a:xfrm>
            <a:off x="1791092" y="1829580"/>
            <a:ext cx="5410200" cy="31085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the woman was arrayed in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purple and scarlet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and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decked with gold and precious stone and pearls</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having in her hand a golden cup full of abominations, even the unclean things of her fornication</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5157F0A3-5DAB-4BC4-B7E7-38B811225C0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17:1-5</a:t>
            </a:r>
          </a:p>
        </p:txBody>
      </p:sp>
    </p:spTree>
    <p:extLst>
      <p:ext uri="{BB962C8B-B14F-4D97-AF65-F5344CB8AC3E}">
        <p14:creationId xmlns:p14="http://schemas.microsoft.com/office/powerpoint/2010/main" val="3899852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030"/>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17:5</a:t>
            </a:r>
          </a:p>
        </p:txBody>
      </p:sp>
      <p:pic>
        <p:nvPicPr>
          <p:cNvPr id="4" name="Content Placeholder 3"/>
          <p:cNvPicPr>
            <a:picLocks noGrp="1" noChangeAspect="1" noChangeArrowheads="1"/>
          </p:cNvPicPr>
          <p:nvPr>
            <p:ph idx="1"/>
          </p:nvPr>
        </p:nvPicPr>
        <p:blipFill>
          <a:blip r:embed="rId2"/>
          <a:srcRect/>
          <a:stretch>
            <a:fillRect/>
          </a:stretch>
        </p:blipFill>
        <p:spPr bwMode="auto">
          <a:xfrm>
            <a:off x="1828800" y="1600200"/>
            <a:ext cx="7086600" cy="4525963"/>
          </a:xfrm>
          <a:prstGeom prst="rect">
            <a:avLst/>
          </a:prstGeom>
          <a:noFill/>
          <a:ln w="9525">
            <a:noFill/>
            <a:miter lim="800000"/>
            <a:headEnd/>
            <a:tailEnd/>
          </a:ln>
        </p:spPr>
      </p:pic>
      <p:sp>
        <p:nvSpPr>
          <p:cNvPr id="5" name="TextBox 4"/>
          <p:cNvSpPr txBox="1"/>
          <p:nvPr/>
        </p:nvSpPr>
        <p:spPr>
          <a:xfrm>
            <a:off x="2629292" y="2018908"/>
            <a:ext cx="5410200" cy="280076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and upon her forehead a name written, MYSTERY, </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BABYLON THE GREAT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THE MOTHER OF THE HARLOTS AND OF THE </a:t>
            </a:r>
            <a:r>
              <a:rPr kumimoji="0" lang="en-US" sz="2800" b="1" i="1" u="sng" strike="noStrike" kern="1200" cap="none" spc="0" normalizeH="0" baseline="0" noProof="0" dirty="0">
                <a:ln>
                  <a:noFill/>
                </a:ln>
                <a:solidFill>
                  <a:prstClr val="black"/>
                </a:solidFill>
                <a:effectLst/>
                <a:uLnTx/>
                <a:uFillTx/>
                <a:latin typeface="Book Antiqua" pitchFamily="18" charset="0"/>
                <a:ea typeface="+mn-ea"/>
                <a:cs typeface="+mn-cs"/>
              </a:rPr>
              <a:t>ABOMINATIONS</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OF THE EARTH</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9E6F9387-AD6E-45BF-9775-9CA905AF14A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17:1-5</a:t>
            </a:r>
          </a:p>
        </p:txBody>
      </p:sp>
      <p:sp>
        <p:nvSpPr>
          <p:cNvPr id="3" name="Speech Bubble: Rectangle with Corners Rounded 2">
            <a:extLst>
              <a:ext uri="{FF2B5EF4-FFF2-40B4-BE49-F238E27FC236}">
                <a16:creationId xmlns:a16="http://schemas.microsoft.com/office/drawing/2014/main" id="{ED7B31F7-FFED-4A43-969E-877EE4E4319D}"/>
              </a:ext>
            </a:extLst>
          </p:cNvPr>
          <p:cNvSpPr/>
          <p:nvPr/>
        </p:nvSpPr>
        <p:spPr>
          <a:xfrm>
            <a:off x="10160" y="2020311"/>
            <a:ext cx="2636520" cy="4493776"/>
          </a:xfrm>
          <a:prstGeom prst="wedgeRoundRectCallout">
            <a:avLst>
              <a:gd name="adj1" fmla="val 85775"/>
              <a:gd name="adj2" fmla="val 7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“abomination” </a:t>
            </a:r>
            <a:r>
              <a:rPr kumimoji="0" lang="en-US" sz="1800" b="0" i="1" u="none" strike="noStrike" kern="1200" cap="none" spc="0" normalizeH="0" baseline="0" noProof="0" dirty="0">
                <a:ln>
                  <a:noFill/>
                </a:ln>
                <a:solidFill>
                  <a:prstClr val="white"/>
                </a:solidFill>
                <a:effectLst/>
                <a:uLnTx/>
                <a:uFillTx/>
                <a:latin typeface="Calibri"/>
                <a:ea typeface="+mn-ea"/>
                <a:cs typeface="+mn-cs"/>
              </a:rPr>
              <a:t>(</a:t>
            </a:r>
            <a:r>
              <a:rPr kumimoji="0" lang="en-US" sz="1800" b="0" i="1" u="none" strike="noStrike" kern="1200" cap="none" spc="0" normalizeH="0" baseline="0" noProof="0" dirty="0" err="1">
                <a:ln>
                  <a:noFill/>
                </a:ln>
                <a:solidFill>
                  <a:prstClr val="white"/>
                </a:solidFill>
                <a:effectLst/>
                <a:uLnTx/>
                <a:uFillTx/>
                <a:latin typeface="Calibri"/>
                <a:ea typeface="+mn-ea"/>
                <a:cs typeface="+mn-cs"/>
              </a:rPr>
              <a:t>bdelugmaton</a:t>
            </a:r>
            <a:r>
              <a:rPr kumimoji="0" lang="en-US" sz="1800" b="0" i="0" u="none" strike="noStrike" kern="1200" cap="none" spc="0" normalizeH="0" baseline="0" noProof="0" dirty="0">
                <a:ln>
                  <a:noFill/>
                </a:ln>
                <a:solidFill>
                  <a:prstClr val="white"/>
                </a:solidFill>
                <a:effectLst/>
                <a:uLnTx/>
                <a:uFillTx/>
                <a:latin typeface="Calibri"/>
                <a:ea typeface="+mn-ea"/>
                <a:cs typeface="+mn-cs"/>
              </a:rPr>
              <a:t>) = “to be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detestable, loathe, abhor” (Moulton 68). Note: God’s view of the harlot and what she represented was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loathsome, abhorrent, disgusting, and detestable. There is no stronger word for God’s disposition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toward unauthorized practices (see Deuteronomy 7:26)</a:t>
            </a:r>
          </a:p>
        </p:txBody>
      </p:sp>
    </p:spTree>
    <p:extLst>
      <p:ext uri="{BB962C8B-B14F-4D97-AF65-F5344CB8AC3E}">
        <p14:creationId xmlns:p14="http://schemas.microsoft.com/office/powerpoint/2010/main" val="17441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125"/>
            <a:ext cx="8229600" cy="769441"/>
          </a:xfrm>
          <a:solidFill>
            <a:schemeClr val="tx1"/>
          </a:solidFill>
          <a:ln w="38100">
            <a:noFill/>
          </a:ln>
        </p:spPr>
        <p:txBody>
          <a:bodyPr>
            <a:spAutoFit/>
          </a:bodyPr>
          <a:lstStyle/>
          <a:p>
            <a:r>
              <a:rPr lang="en-US" b="1" cap="small" dirty="0">
                <a:solidFill>
                  <a:schemeClr val="bg1"/>
                </a:solidFill>
                <a:latin typeface="OldCentury"/>
              </a:rPr>
              <a:t>Babylon’s Past</a:t>
            </a:r>
          </a:p>
        </p:txBody>
      </p:sp>
      <p:sp>
        <p:nvSpPr>
          <p:cNvPr id="3" name="Content Placeholder 2"/>
          <p:cNvSpPr>
            <a:spLocks noGrp="1"/>
          </p:cNvSpPr>
          <p:nvPr>
            <p:ph idx="1"/>
          </p:nvPr>
        </p:nvSpPr>
        <p:spPr>
          <a:xfrm>
            <a:off x="103695" y="1383379"/>
            <a:ext cx="8908330" cy="5324535"/>
          </a:xfrm>
          <a:solidFill>
            <a:schemeClr val="bg1"/>
          </a:solidFill>
          <a:ln>
            <a:noFill/>
          </a:ln>
        </p:spPr>
        <p:txBody>
          <a:bodyPr wrap="square">
            <a:spAutoFit/>
          </a:bodyPr>
          <a:lstStyle/>
          <a:p>
            <a:pPr marL="0" indent="0">
              <a:spcBef>
                <a:spcPts val="0"/>
              </a:spcBef>
              <a:buNone/>
            </a:pPr>
            <a:r>
              <a:rPr lang="en-US" sz="4000" b="1" i="1" dirty="0">
                <a:latin typeface="Book Antiqua" pitchFamily="18" charset="0"/>
              </a:rPr>
              <a:t>Pride:</a:t>
            </a:r>
            <a:r>
              <a:rPr lang="en-US" sz="4000" b="1" dirty="0">
                <a:latin typeface="Book Antiqua" pitchFamily="18" charset="0"/>
              </a:rPr>
              <a:t> </a:t>
            </a:r>
            <a:r>
              <a:rPr lang="en-US" sz="2000" dirty="0">
                <a:latin typeface="Book Antiqua" pitchFamily="18" charset="0"/>
              </a:rPr>
              <a:t>Proverbs 16:18, </a:t>
            </a:r>
            <a:r>
              <a:rPr lang="en-US" sz="2000" i="1" dirty="0">
                <a:latin typeface="Book Antiqua" pitchFamily="18" charset="0"/>
              </a:rPr>
              <a:t>“Pride (goeth) before destruction, And a haughty spirit before a fall.”</a:t>
            </a:r>
          </a:p>
          <a:p>
            <a:pPr marL="0" indent="0">
              <a:spcBef>
                <a:spcPts val="0"/>
              </a:spcBef>
              <a:buNone/>
            </a:pPr>
            <a:r>
              <a:rPr lang="en-US" sz="2000" dirty="0">
                <a:latin typeface="Book Antiqua" pitchFamily="18" charset="0"/>
              </a:rPr>
              <a:t>Note Context: </a:t>
            </a:r>
          </a:p>
          <a:p>
            <a:pPr>
              <a:spcBef>
                <a:spcPts val="0"/>
              </a:spcBef>
            </a:pPr>
            <a:r>
              <a:rPr lang="en-US" sz="2000" dirty="0">
                <a:latin typeface="Book Antiqua" pitchFamily="18" charset="0"/>
              </a:rPr>
              <a:t>Habakkuk 2:4, </a:t>
            </a:r>
            <a:r>
              <a:rPr lang="en-US" sz="2000" i="1" dirty="0">
                <a:latin typeface="Book Antiqua" pitchFamily="18" charset="0"/>
              </a:rPr>
              <a:t>“Behold, his soul is puffed up, it is not upright in him; but the righteous shall live by his faith.”</a:t>
            </a:r>
          </a:p>
          <a:p>
            <a:pPr>
              <a:spcBef>
                <a:spcPts val="0"/>
              </a:spcBef>
            </a:pPr>
            <a:r>
              <a:rPr lang="en-US" sz="2000" dirty="0">
                <a:latin typeface="Book Antiqua" pitchFamily="18" charset="0"/>
              </a:rPr>
              <a:t>Isaiah 14:13-14, </a:t>
            </a:r>
            <a:r>
              <a:rPr lang="en-US" sz="2000" i="1" dirty="0">
                <a:latin typeface="Book Antiqua" pitchFamily="18" charset="0"/>
              </a:rPr>
              <a:t>“And thou saidst in thy heart, I will ascend into heaven, I will exalt my throne above the stars of God; and I will sit upon the mount of congregation, in the uttermost parts of the north; I will ascend above the heights of the clouds; I will make myself like the Most High.”</a:t>
            </a:r>
          </a:p>
          <a:p>
            <a:pPr>
              <a:spcBef>
                <a:spcPts val="0"/>
              </a:spcBef>
            </a:pPr>
            <a:r>
              <a:rPr lang="en-US" sz="2000" dirty="0">
                <a:latin typeface="Book Antiqua" pitchFamily="18" charset="0"/>
              </a:rPr>
              <a:t>Isaiah 47:7, </a:t>
            </a:r>
            <a:r>
              <a:rPr lang="en-US" sz="2000" i="1" dirty="0">
                <a:latin typeface="Book Antiqua" pitchFamily="18" charset="0"/>
              </a:rPr>
              <a:t>“And thou saidst, I shall be mistress for ever; so that thou didst not lay these things to thy heart, neither didst remember the latter end thereof.”</a:t>
            </a:r>
          </a:p>
          <a:p>
            <a:pPr>
              <a:spcBef>
                <a:spcPts val="0"/>
              </a:spcBef>
            </a:pPr>
            <a:r>
              <a:rPr lang="en-US" sz="2000" dirty="0">
                <a:latin typeface="Book Antiqua" pitchFamily="18" charset="0"/>
              </a:rPr>
              <a:t>cf. Isaiah 13:11, </a:t>
            </a:r>
            <a:r>
              <a:rPr lang="en-US" sz="2000" i="1" dirty="0">
                <a:latin typeface="Book Antiqua" pitchFamily="18" charset="0"/>
              </a:rPr>
              <a:t>“And I will punish the world for (their) evil, and the wicked for their iniquity: and I will cause the arrogancy of the proud to cease, and will lay low the haughtiness of the terrible.”</a:t>
            </a:r>
          </a:p>
          <a:p>
            <a:pPr>
              <a:spcBef>
                <a:spcPts val="0"/>
              </a:spcBef>
            </a:pPr>
            <a:r>
              <a:rPr lang="en-US" sz="2000" dirty="0">
                <a:latin typeface="Book Antiqua" pitchFamily="18" charset="0"/>
              </a:rPr>
              <a:t>Isaiah 13:19, </a:t>
            </a:r>
            <a:r>
              <a:rPr lang="en-US" sz="2000" i="1" dirty="0">
                <a:latin typeface="Book Antiqua" pitchFamily="18" charset="0"/>
              </a:rPr>
              <a:t>“And Babylon, the glory of kingdoms, the beauty of the Chaldeans’ pride, shall be as when God overthrew Sodom and Gomorrah.”</a:t>
            </a:r>
          </a:p>
        </p:txBody>
      </p:sp>
      <p:sp>
        <p:nvSpPr>
          <p:cNvPr id="4" name="Rectangle 3">
            <a:extLst>
              <a:ext uri="{FF2B5EF4-FFF2-40B4-BE49-F238E27FC236}">
                <a16:creationId xmlns:a16="http://schemas.microsoft.com/office/drawing/2014/main" id="{B70A4EC6-6CC5-4901-A35E-5A6C216D04B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953105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3939</TotalTime>
  <Words>1973</Words>
  <Application>Microsoft Office PowerPoint</Application>
  <PresentationFormat>On-screen Show (4:3)</PresentationFormat>
  <Paragraphs>158</Paragraphs>
  <Slides>22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22</vt:i4>
      </vt:variant>
    </vt:vector>
  </HeadingPairs>
  <TitlesOfParts>
    <vt:vector size="32" baseType="lpstr">
      <vt:lpstr>Arial</vt:lpstr>
      <vt:lpstr>Arial Narrow</vt:lpstr>
      <vt:lpstr>Book Antiqua</vt:lpstr>
      <vt:lpstr>Calibri</vt:lpstr>
      <vt:lpstr>Corbel</vt:lpstr>
      <vt:lpstr>Georgia</vt:lpstr>
      <vt:lpstr>OldCentury</vt:lpstr>
      <vt:lpstr>Times New Roman</vt:lpstr>
      <vt:lpstr>Office Theme</vt:lpstr>
      <vt:lpstr>Depth</vt:lpstr>
      <vt:lpstr>A Study Of  The Book Of Revelation</vt:lpstr>
      <vt:lpstr>PowerPoint Presentation</vt:lpstr>
      <vt:lpstr>PowerPoint Presentation</vt:lpstr>
      <vt:lpstr>Revelation 17:1</vt:lpstr>
      <vt:lpstr>Revelation 17:2</vt:lpstr>
      <vt:lpstr>Revelation 17:3</vt:lpstr>
      <vt:lpstr>Revelation 17:4</vt:lpstr>
      <vt:lpstr>Revelation 17:5</vt:lpstr>
      <vt:lpstr>Babylon’s Past</vt:lpstr>
      <vt:lpstr>Babylon’s Past</vt:lpstr>
      <vt:lpstr>Babylon’s Past</vt:lpstr>
      <vt:lpstr>The Harlot </vt:lpstr>
      <vt:lpstr>The Harlot’s Description </vt:lpstr>
      <vt:lpstr>PowerPoint Presentation</vt:lpstr>
      <vt:lpstr>PowerPoint Presentation</vt:lpstr>
      <vt:lpstr>PowerPoint Presentation</vt:lpstr>
      <vt:lpstr>PowerPoint Presentation</vt:lpstr>
      <vt:lpstr>Revelation 17:6</vt:lpstr>
      <vt:lpstr>The Harlot’s Description </vt:lpstr>
      <vt:lpstr>Beast Before?</vt:lpstr>
      <vt:lpstr>The Harlot’s Description </vt:lpstr>
      <vt:lpstr>The Harlot’s Description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Chapter 17</dc:title>
  <dc:creator>Keith Greer</dc:creator>
  <cp:lastModifiedBy>Richard Lidh</cp:lastModifiedBy>
  <cp:revision>136</cp:revision>
  <cp:lastPrinted>2021-05-25T02:31:00Z</cp:lastPrinted>
  <dcterms:created xsi:type="dcterms:W3CDTF">2011-09-12T13:50:07Z</dcterms:created>
  <dcterms:modified xsi:type="dcterms:W3CDTF">2021-05-25T02:31:04Z</dcterms:modified>
</cp:coreProperties>
</file>